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oomson, Mrs Wendy (Allianz Ghana Life)" userId="79f290d7-4696-412f-bc8d-e59e145612cc" providerId="ADAL" clId="{53826F72-6D03-4DB3-86C8-FD6BE90F80B1}"/>
    <pc:docChg chg="undo custSel addSld delSld modSld sldOrd">
      <pc:chgData name="EKoomson, Mrs Wendy (Allianz Ghana Life)" userId="79f290d7-4696-412f-bc8d-e59e145612cc" providerId="ADAL" clId="{53826F72-6D03-4DB3-86C8-FD6BE90F80B1}" dt="2023-12-05T13:14:05.351" v="407" actId="1076"/>
      <pc:docMkLst>
        <pc:docMk/>
      </pc:docMkLst>
      <pc:sldChg chg="modSp mod">
        <pc:chgData name="EKoomson, Mrs Wendy (Allianz Ghana Life)" userId="79f290d7-4696-412f-bc8d-e59e145612cc" providerId="ADAL" clId="{53826F72-6D03-4DB3-86C8-FD6BE90F80B1}" dt="2023-12-05T12:59:15.568" v="235" actId="20577"/>
        <pc:sldMkLst>
          <pc:docMk/>
          <pc:sldMk cId="413660114" sldId="260"/>
        </pc:sldMkLst>
        <pc:spChg chg="mod">
          <ac:chgData name="EKoomson, Mrs Wendy (Allianz Ghana Life)" userId="79f290d7-4696-412f-bc8d-e59e145612cc" providerId="ADAL" clId="{53826F72-6D03-4DB3-86C8-FD6BE90F80B1}" dt="2023-12-05T12:59:15.568" v="235" actId="20577"/>
          <ac:spMkLst>
            <pc:docMk/>
            <pc:sldMk cId="413660114" sldId="260"/>
            <ac:spMk id="4" creationId="{838F97C0-4A87-695D-A74F-E3EFBFDD3219}"/>
          </ac:spMkLst>
        </pc:spChg>
      </pc:sldChg>
      <pc:sldChg chg="modSp new mod ord">
        <pc:chgData name="EKoomson, Mrs Wendy (Allianz Ghana Life)" userId="79f290d7-4696-412f-bc8d-e59e145612cc" providerId="ADAL" clId="{53826F72-6D03-4DB3-86C8-FD6BE90F80B1}" dt="2023-12-05T13:08:48.765" v="341" actId="20578"/>
        <pc:sldMkLst>
          <pc:docMk/>
          <pc:sldMk cId="2676152968" sldId="261"/>
        </pc:sldMkLst>
        <pc:spChg chg="mod">
          <ac:chgData name="EKoomson, Mrs Wendy (Allianz Ghana Life)" userId="79f290d7-4696-412f-bc8d-e59e145612cc" providerId="ADAL" clId="{53826F72-6D03-4DB3-86C8-FD6BE90F80B1}" dt="2023-12-05T13:00:31.033" v="245"/>
          <ac:spMkLst>
            <pc:docMk/>
            <pc:sldMk cId="2676152968" sldId="261"/>
            <ac:spMk id="2" creationId="{F991707F-A07F-5FF8-007B-6240477E38AB}"/>
          </ac:spMkLst>
        </pc:spChg>
        <pc:spChg chg="mod">
          <ac:chgData name="EKoomson, Mrs Wendy (Allianz Ghana Life)" userId="79f290d7-4696-412f-bc8d-e59e145612cc" providerId="ADAL" clId="{53826F72-6D03-4DB3-86C8-FD6BE90F80B1}" dt="2023-12-05T13:01:14.544" v="259" actId="20577"/>
          <ac:spMkLst>
            <pc:docMk/>
            <pc:sldMk cId="2676152968" sldId="261"/>
            <ac:spMk id="3" creationId="{A6D0CFB5-F5A9-5304-A8D8-0DC76DAEF7FE}"/>
          </ac:spMkLst>
        </pc:spChg>
      </pc:sldChg>
      <pc:sldChg chg="modSp add mod">
        <pc:chgData name="EKoomson, Mrs Wendy (Allianz Ghana Life)" userId="79f290d7-4696-412f-bc8d-e59e145612cc" providerId="ADAL" clId="{53826F72-6D03-4DB3-86C8-FD6BE90F80B1}" dt="2023-12-05T13:03:32.129" v="282" actId="14100"/>
        <pc:sldMkLst>
          <pc:docMk/>
          <pc:sldMk cId="1072058020" sldId="262"/>
        </pc:sldMkLst>
        <pc:spChg chg="mod">
          <ac:chgData name="EKoomson, Mrs Wendy (Allianz Ghana Life)" userId="79f290d7-4696-412f-bc8d-e59e145612cc" providerId="ADAL" clId="{53826F72-6D03-4DB3-86C8-FD6BE90F80B1}" dt="2023-12-05T13:01:53.140" v="262" actId="255"/>
          <ac:spMkLst>
            <pc:docMk/>
            <pc:sldMk cId="1072058020" sldId="262"/>
            <ac:spMk id="2" creationId="{F991707F-A07F-5FF8-007B-6240477E38AB}"/>
          </ac:spMkLst>
        </pc:spChg>
        <pc:spChg chg="mod">
          <ac:chgData name="EKoomson, Mrs Wendy (Allianz Ghana Life)" userId="79f290d7-4696-412f-bc8d-e59e145612cc" providerId="ADAL" clId="{53826F72-6D03-4DB3-86C8-FD6BE90F80B1}" dt="2023-12-05T13:03:32.129" v="282" actId="14100"/>
          <ac:spMkLst>
            <pc:docMk/>
            <pc:sldMk cId="1072058020" sldId="262"/>
            <ac:spMk id="3" creationId="{A6D0CFB5-F5A9-5304-A8D8-0DC76DAEF7FE}"/>
          </ac:spMkLst>
        </pc:spChg>
      </pc:sldChg>
      <pc:sldChg chg="modSp add mod">
        <pc:chgData name="EKoomson, Mrs Wendy (Allianz Ghana Life)" userId="79f290d7-4696-412f-bc8d-e59e145612cc" providerId="ADAL" clId="{53826F72-6D03-4DB3-86C8-FD6BE90F80B1}" dt="2023-12-05T13:06:38.116" v="313" actId="14100"/>
        <pc:sldMkLst>
          <pc:docMk/>
          <pc:sldMk cId="3282107965" sldId="263"/>
        </pc:sldMkLst>
        <pc:spChg chg="mod">
          <ac:chgData name="EKoomson, Mrs Wendy (Allianz Ghana Life)" userId="79f290d7-4696-412f-bc8d-e59e145612cc" providerId="ADAL" clId="{53826F72-6D03-4DB3-86C8-FD6BE90F80B1}" dt="2023-12-05T13:06:38.116" v="313" actId="14100"/>
          <ac:spMkLst>
            <pc:docMk/>
            <pc:sldMk cId="3282107965" sldId="263"/>
            <ac:spMk id="3" creationId="{A6D0CFB5-F5A9-5304-A8D8-0DC76DAEF7FE}"/>
          </ac:spMkLst>
        </pc:spChg>
      </pc:sldChg>
      <pc:sldChg chg="modSp add del mod">
        <pc:chgData name="EKoomson, Mrs Wendy (Allianz Ghana Life)" userId="79f290d7-4696-412f-bc8d-e59e145612cc" providerId="ADAL" clId="{53826F72-6D03-4DB3-86C8-FD6BE90F80B1}" dt="2023-12-05T13:08:50.151" v="342" actId="2696"/>
        <pc:sldMkLst>
          <pc:docMk/>
          <pc:sldMk cId="3999365166" sldId="264"/>
        </pc:sldMkLst>
        <pc:spChg chg="mod">
          <ac:chgData name="EKoomson, Mrs Wendy (Allianz Ghana Life)" userId="79f290d7-4696-412f-bc8d-e59e145612cc" providerId="ADAL" clId="{53826F72-6D03-4DB3-86C8-FD6BE90F80B1}" dt="2023-12-05T13:07:17.619" v="317" actId="255"/>
          <ac:spMkLst>
            <pc:docMk/>
            <pc:sldMk cId="3999365166" sldId="264"/>
            <ac:spMk id="2" creationId="{F991707F-A07F-5FF8-007B-6240477E38AB}"/>
          </ac:spMkLst>
        </pc:spChg>
        <pc:spChg chg="mod">
          <ac:chgData name="EKoomson, Mrs Wendy (Allianz Ghana Life)" userId="79f290d7-4696-412f-bc8d-e59e145612cc" providerId="ADAL" clId="{53826F72-6D03-4DB3-86C8-FD6BE90F80B1}" dt="2023-12-05T13:08:21.465" v="337" actId="207"/>
          <ac:spMkLst>
            <pc:docMk/>
            <pc:sldMk cId="3999365166" sldId="264"/>
            <ac:spMk id="3" creationId="{A6D0CFB5-F5A9-5304-A8D8-0DC76DAEF7FE}"/>
          </ac:spMkLst>
        </pc:spChg>
      </pc:sldChg>
      <pc:sldChg chg="modSp add mod">
        <pc:chgData name="EKoomson, Mrs Wendy (Allianz Ghana Life)" userId="79f290d7-4696-412f-bc8d-e59e145612cc" providerId="ADAL" clId="{53826F72-6D03-4DB3-86C8-FD6BE90F80B1}" dt="2023-12-05T13:11:40.807" v="378" actId="113"/>
        <pc:sldMkLst>
          <pc:docMk/>
          <pc:sldMk cId="2030914159" sldId="265"/>
        </pc:sldMkLst>
        <pc:spChg chg="mod">
          <ac:chgData name="EKoomson, Mrs Wendy (Allianz Ghana Life)" userId="79f290d7-4696-412f-bc8d-e59e145612cc" providerId="ADAL" clId="{53826F72-6D03-4DB3-86C8-FD6BE90F80B1}" dt="2023-12-05T13:09:47.618" v="346" actId="255"/>
          <ac:spMkLst>
            <pc:docMk/>
            <pc:sldMk cId="2030914159" sldId="265"/>
            <ac:spMk id="2" creationId="{F991707F-A07F-5FF8-007B-6240477E38AB}"/>
          </ac:spMkLst>
        </pc:spChg>
        <pc:spChg chg="mod">
          <ac:chgData name="EKoomson, Mrs Wendy (Allianz Ghana Life)" userId="79f290d7-4696-412f-bc8d-e59e145612cc" providerId="ADAL" clId="{53826F72-6D03-4DB3-86C8-FD6BE90F80B1}" dt="2023-12-05T13:11:40.807" v="378" actId="113"/>
          <ac:spMkLst>
            <pc:docMk/>
            <pc:sldMk cId="2030914159" sldId="265"/>
            <ac:spMk id="3" creationId="{A6D0CFB5-F5A9-5304-A8D8-0DC76DAEF7FE}"/>
          </ac:spMkLst>
        </pc:spChg>
      </pc:sldChg>
      <pc:sldChg chg="delSp modSp new mod">
        <pc:chgData name="EKoomson, Mrs Wendy (Allianz Ghana Life)" userId="79f290d7-4696-412f-bc8d-e59e145612cc" providerId="ADAL" clId="{53826F72-6D03-4DB3-86C8-FD6BE90F80B1}" dt="2023-12-05T13:14:05.351" v="407" actId="1076"/>
        <pc:sldMkLst>
          <pc:docMk/>
          <pc:sldMk cId="2792703175" sldId="266"/>
        </pc:sldMkLst>
        <pc:spChg chg="del">
          <ac:chgData name="EKoomson, Mrs Wendy (Allianz Ghana Life)" userId="79f290d7-4696-412f-bc8d-e59e145612cc" providerId="ADAL" clId="{53826F72-6D03-4DB3-86C8-FD6BE90F80B1}" dt="2023-12-05T13:14:01.316" v="406" actId="478"/>
          <ac:spMkLst>
            <pc:docMk/>
            <pc:sldMk cId="2792703175" sldId="266"/>
            <ac:spMk id="2" creationId="{D28345D1-D876-33EF-3DA2-8B033DDD109E}"/>
          </ac:spMkLst>
        </pc:spChg>
        <pc:spChg chg="mod">
          <ac:chgData name="EKoomson, Mrs Wendy (Allianz Ghana Life)" userId="79f290d7-4696-412f-bc8d-e59e145612cc" providerId="ADAL" clId="{53826F72-6D03-4DB3-86C8-FD6BE90F80B1}" dt="2023-12-05T13:14:05.351" v="407" actId="1076"/>
          <ac:spMkLst>
            <pc:docMk/>
            <pc:sldMk cId="2792703175" sldId="266"/>
            <ac:spMk id="3" creationId="{A92BD537-1FCD-611D-A18A-A7C79E23FE6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E31D23-09E9-473B-80AF-15ED1714A8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1383270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E31D23-09E9-473B-80AF-15ED1714A8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243773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E31D23-09E9-473B-80AF-15ED1714A8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9A1A-FE9B-4EB1-82F4-CD5A137A608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76977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E31D23-09E9-473B-80AF-15ED1714A8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3498758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E31D23-09E9-473B-80AF-15ED1714A8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9A1A-FE9B-4EB1-82F4-CD5A137A608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2839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E31D23-09E9-473B-80AF-15ED1714A8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1147446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31D23-09E9-473B-80AF-15ED1714A8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1546119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31D23-09E9-473B-80AF-15ED1714A8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257404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31D23-09E9-473B-80AF-15ED1714A8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67969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E31D23-09E9-473B-80AF-15ED1714A87F}"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195714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E31D23-09E9-473B-80AF-15ED1714A87F}"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365037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E31D23-09E9-473B-80AF-15ED1714A87F}"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3573329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E31D23-09E9-473B-80AF-15ED1714A87F}"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620184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E31D23-09E9-473B-80AF-15ED1714A87F}"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44007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E31D23-09E9-473B-80AF-15ED1714A87F}"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297345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E31D23-09E9-473B-80AF-15ED1714A87F}"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49A1A-FE9B-4EB1-82F4-CD5A137A608A}" type="slidenum">
              <a:rPr lang="en-US" smtClean="0"/>
              <a:t>‹#›</a:t>
            </a:fld>
            <a:endParaRPr lang="en-US"/>
          </a:p>
        </p:txBody>
      </p:sp>
    </p:spTree>
    <p:extLst>
      <p:ext uri="{BB962C8B-B14F-4D97-AF65-F5344CB8AC3E}">
        <p14:creationId xmlns:p14="http://schemas.microsoft.com/office/powerpoint/2010/main" val="2398309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E31D23-09E9-473B-80AF-15ED1714A87F}" type="datetimeFigureOut">
              <a:rPr lang="en-US" smtClean="0"/>
              <a:t>12/4/2023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C49A1A-FE9B-4EB1-82F4-CD5A137A608A}" type="slidenum">
              <a:rPr lang="en-US" smtClean="0"/>
              <a:t>‹#›</a:t>
            </a:fld>
            <a:endParaRPr lang="en-US"/>
          </a:p>
        </p:txBody>
      </p:sp>
      <p:sp>
        <p:nvSpPr>
          <p:cNvPr id="9" name="TextBox 8">
            <a:extLst>
              <a:ext uri="{FF2B5EF4-FFF2-40B4-BE49-F238E27FC236}">
                <a16:creationId xmlns="" xmlns:a16="http://schemas.microsoft.com/office/drawing/2014/main" id="{E74EF217-89BF-B7D6-AD0F-8F7769F7CEFE}"/>
              </a:ext>
            </a:extLst>
          </p:cNvPr>
          <p:cNvSpPr txBox="1"/>
          <p:nvPr userDrawn="1">
            <p:extLst>
              <p:ext uri="{1162E1C5-73C7-4A58-AE30-91384D911F3F}">
                <p184:classification xmlns="" xmlns:p184="http://schemas.microsoft.com/office/powerpoint/2018/4/main" val="hdr"/>
              </p:ext>
            </p:extLst>
          </p:nvPr>
        </p:nvSpPr>
        <p:spPr>
          <a:xfrm>
            <a:off x="5893562" y="63500"/>
            <a:ext cx="433388"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Internal</a:t>
            </a:r>
          </a:p>
        </p:txBody>
      </p:sp>
    </p:spTree>
    <p:extLst>
      <p:ext uri="{BB962C8B-B14F-4D97-AF65-F5344CB8AC3E}">
        <p14:creationId xmlns:p14="http://schemas.microsoft.com/office/powerpoint/2010/main" val="2266884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282137-FE65-15C2-E65A-EBDB98E6A05C}"/>
              </a:ext>
            </a:extLst>
          </p:cNvPr>
          <p:cNvSpPr>
            <a:spLocks noGrp="1"/>
          </p:cNvSpPr>
          <p:nvPr>
            <p:ph type="ctrTitle"/>
          </p:nvPr>
        </p:nvSpPr>
        <p:spPr>
          <a:xfrm>
            <a:off x="271906" y="1429449"/>
            <a:ext cx="10237258" cy="2755436"/>
          </a:xfrm>
        </p:spPr>
        <p:txBody>
          <a:bodyPr/>
          <a:lstStyle/>
          <a:p>
            <a:pPr algn="ctr"/>
            <a:r>
              <a:rPr lang="en-US" sz="36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24</a:t>
            </a:r>
            <a:r>
              <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3600" b="1"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HOUR</a:t>
            </a:r>
            <a:r>
              <a:rPr lang="en-US" sz="36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3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ECONOMY, </a:t>
            </a:r>
            <a:br>
              <a:rPr lang="en-US" sz="3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FOCUS ON </a:t>
            </a:r>
            <a:r>
              <a:rPr lang="en-US" sz="36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REINDUSTRIALIZATION </a:t>
            </a:r>
            <a:r>
              <a:rPr lang="en-US" sz="3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lang="en-US" sz="3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JOB CREATION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 xmlns:a16="http://schemas.microsoft.com/office/drawing/2014/main" id="{AA9AE2A4-E89A-4335-527E-889831753F35}"/>
              </a:ext>
            </a:extLst>
          </p:cNvPr>
          <p:cNvSpPr>
            <a:spLocks noGrp="1"/>
          </p:cNvSpPr>
          <p:nvPr>
            <p:ph type="subTitle" idx="1"/>
          </p:nvPr>
        </p:nvSpPr>
        <p:spPr/>
        <p:txBody>
          <a:bodyPr>
            <a:normAutofit lnSpcReduction="10000"/>
          </a:bodyPr>
          <a:lstStyle/>
          <a:p>
            <a:r>
              <a:rPr lang="en-US" b="1" dirty="0"/>
              <a:t>PRESENTATION BY: </a:t>
            </a:r>
            <a:r>
              <a:rPr lang="en-US" b="1" dirty="0" smtClean="0"/>
              <a:t>ABRAHAM KOOMSON</a:t>
            </a:r>
          </a:p>
          <a:p>
            <a:r>
              <a:rPr lang="en-US" b="1" dirty="0" smtClean="0"/>
              <a:t>SECRETARY GENERAL</a:t>
            </a:r>
          </a:p>
          <a:p>
            <a:r>
              <a:rPr lang="en-US" b="1" dirty="0" smtClean="0"/>
              <a:t>GHANA </a:t>
            </a:r>
            <a:r>
              <a:rPr lang="en-US" b="1" dirty="0"/>
              <a:t>FEDERATION OF LABOUR</a:t>
            </a:r>
          </a:p>
        </p:txBody>
      </p:sp>
    </p:spTree>
    <p:extLst>
      <p:ext uri="{BB962C8B-B14F-4D97-AF65-F5344CB8AC3E}">
        <p14:creationId xmlns:p14="http://schemas.microsoft.com/office/powerpoint/2010/main" val="1706364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91707F-A07F-5FF8-007B-6240477E38AB}"/>
              </a:ext>
            </a:extLst>
          </p:cNvPr>
          <p:cNvSpPr>
            <a:spLocks noGrp="1"/>
          </p:cNvSpPr>
          <p:nvPr>
            <p:ph type="title"/>
          </p:nvPr>
        </p:nvSpPr>
        <p:spPr/>
        <p:txBody>
          <a:bodyPr>
            <a:normAutofit/>
          </a:bodyPr>
          <a:lstStyle/>
          <a:p>
            <a:pPr marL="0" marR="0" algn="just">
              <a:lnSpc>
                <a:spcPct val="107000"/>
              </a:lnSpc>
              <a:spcBef>
                <a:spcPts val="0"/>
              </a:spcBef>
              <a:spcAft>
                <a:spcPts val="0"/>
              </a:spcAft>
            </a:pPr>
            <a:r>
              <a:rPr lang="en-US" dirty="0">
                <a:effectLst/>
                <a:latin typeface="Calibri" panose="020F0502020204030204" pitchFamily="34" charset="0"/>
                <a:ea typeface="Times New Roman" panose="02020603050405020304" pitchFamily="18" charset="0"/>
                <a:cs typeface="Calibri" panose="020F0502020204030204" pitchFamily="34" charset="0"/>
              </a:rPr>
              <a:t>SUGGESTED APPROACH TO THE SOLUTION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A6D0CFB5-F5A9-5304-A8D8-0DC76DAEF7FE}"/>
              </a:ext>
            </a:extLst>
          </p:cNvPr>
          <p:cNvSpPr>
            <a:spLocks noGrp="1"/>
          </p:cNvSpPr>
          <p:nvPr>
            <p:ph idx="1"/>
          </p:nvPr>
        </p:nvSpPr>
        <p:spPr>
          <a:xfrm>
            <a:off x="677333" y="1266825"/>
            <a:ext cx="9371541" cy="4774537"/>
          </a:xfrm>
        </p:spPr>
        <p:txBody>
          <a:bodyPr>
            <a:noAutofit/>
          </a:bodyPr>
          <a:lstStyle/>
          <a:p>
            <a:pPr marL="0" marR="0" indent="0" algn="just">
              <a:lnSpc>
                <a:spcPct val="107000"/>
              </a:lnSpc>
              <a:spcBef>
                <a:spcPts val="0"/>
              </a:spcBef>
              <a:spcAft>
                <a:spcPts val="0"/>
              </a:spcAft>
              <a:buNone/>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Engagement </a:t>
            </a:r>
            <a:r>
              <a:rPr lang="en-US" sz="2000" dirty="0">
                <a:effectLst/>
                <a:latin typeface="Arial" panose="020B0604020202020204" pitchFamily="34" charset="0"/>
                <a:ea typeface="Times New Roman" panose="02020603050405020304" pitchFamily="18" charset="0"/>
                <a:cs typeface="Arial" panose="020B0604020202020204" pitchFamily="34" charset="0"/>
              </a:rPr>
              <a:t>with Industry stakeholders (government /private Investors/AGI) to discuss and adopt Tax and Tariff policies that will benefit the State and businesses as well.</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2400" b="1" dirty="0">
                <a:effectLst/>
                <a:latin typeface="Arial" panose="020B0604020202020204" pitchFamily="34" charset="0"/>
                <a:ea typeface="Times New Roman" panose="02020603050405020304" pitchFamily="18" charset="0"/>
                <a:cs typeface="Arial" panose="020B0604020202020204" pitchFamily="34" charset="0"/>
              </a:rPr>
              <a:t>GFL PROPOSALS /INPUTS FOR THE NDC MANIFESTO</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US" sz="2400" b="1"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2400" b="1" dirty="0">
                <a:effectLst/>
                <a:latin typeface="Arial" panose="020B0604020202020204" pitchFamily="34" charset="0"/>
                <a:ea typeface="Times New Roman" panose="02020603050405020304" pitchFamily="18" charset="0"/>
                <a:cs typeface="Arial" panose="020B0604020202020204" pitchFamily="34" charset="0"/>
              </a:rPr>
              <a:t>TEXTILES</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p>
            <a:pPr marR="0" lvl="0" algn="just">
              <a:lnSpc>
                <a:spcPct val="107000"/>
              </a:lnSpc>
              <a:spcBef>
                <a:spcPts val="0"/>
              </a:spcBef>
              <a:spcAft>
                <a:spcPts val="0"/>
              </a:spcAft>
              <a:buSzPts val="1400"/>
              <a:buFont typeface="Wingdings" panose="05000000000000000000" pitchFamily="2" charset="2"/>
              <a:buChar char="v"/>
            </a:pPr>
            <a:r>
              <a:rPr lang="en-US" sz="2400" dirty="0">
                <a:effectLst/>
                <a:latin typeface="Arial" panose="020B0604020202020204" pitchFamily="34" charset="0"/>
                <a:ea typeface="Times New Roman" panose="02020603050405020304" pitchFamily="18" charset="0"/>
                <a:cs typeface="Arial" panose="020B0604020202020204" pitchFamily="34" charset="0"/>
              </a:rPr>
              <a:t>Uninterrupted Zero VAT for Locally Manufactured Textile Industries</a:t>
            </a:r>
          </a:p>
          <a:p>
            <a:pPr marL="0" marR="0" indent="0" algn="just">
              <a:lnSpc>
                <a:spcPct val="107000"/>
              </a:lnSpc>
              <a:spcBef>
                <a:spcPts val="0"/>
              </a:spcBef>
              <a:spcAft>
                <a:spcPts val="0"/>
              </a:spcAft>
              <a:buNone/>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2400" b="1" dirty="0">
                <a:effectLst/>
                <a:latin typeface="Arial" panose="020B0604020202020204" pitchFamily="34" charset="0"/>
                <a:ea typeface="Times New Roman" panose="02020603050405020304" pitchFamily="18" charset="0"/>
                <a:cs typeface="Arial" panose="020B0604020202020204" pitchFamily="34" charset="0"/>
              </a:rPr>
              <a:t>BEVERAGES/ WATER</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R="0" lvl="0" algn="just">
              <a:lnSpc>
                <a:spcPct val="107000"/>
              </a:lnSpc>
              <a:spcBef>
                <a:spcPts val="0"/>
              </a:spcBef>
              <a:spcAft>
                <a:spcPts val="0"/>
              </a:spcAft>
              <a:buSzPts val="1400"/>
              <a:buFont typeface="Wingdings" panose="05000000000000000000" pitchFamily="2" charset="2"/>
              <a:buChar char="v"/>
            </a:pPr>
            <a:r>
              <a:rPr lang="en-US" sz="2400" dirty="0">
                <a:effectLst/>
                <a:latin typeface="Arial" panose="020B0604020202020204" pitchFamily="34" charset="0"/>
                <a:ea typeface="Times New Roman" panose="02020603050405020304" pitchFamily="18" charset="0"/>
                <a:cs typeface="Arial" panose="020B0604020202020204" pitchFamily="34" charset="0"/>
              </a:rPr>
              <a:t>Reversal of the recently expanded inclusion of certain products in the excise duty regime to sustain operations of the local Manufacturing Industries.</a:t>
            </a: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0914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92BD537-1FCD-611D-A18A-A7C79E23FE68}"/>
              </a:ext>
            </a:extLst>
          </p:cNvPr>
          <p:cNvSpPr>
            <a:spLocks noGrp="1"/>
          </p:cNvSpPr>
          <p:nvPr>
            <p:ph idx="1"/>
          </p:nvPr>
        </p:nvSpPr>
        <p:spPr>
          <a:xfrm>
            <a:off x="1063163" y="2137893"/>
            <a:ext cx="8596668" cy="1944710"/>
          </a:xfrm>
        </p:spPr>
        <p:txBody>
          <a:bodyPr anchor="ctr">
            <a:normAutofit fontScale="25000" lnSpcReduction="20000"/>
          </a:bodyPr>
          <a:lstStyle/>
          <a:p>
            <a:pPr marL="0" indent="0">
              <a:buNone/>
            </a:pPr>
            <a:endParaRPr lang="en-US" sz="8000" dirty="0" smtClean="0"/>
          </a:p>
          <a:p>
            <a:pPr marL="0" indent="0">
              <a:buNone/>
            </a:pPr>
            <a:endParaRPr lang="en-US" sz="8000" dirty="0"/>
          </a:p>
          <a:p>
            <a:pPr marL="0" indent="0">
              <a:buNone/>
            </a:pPr>
            <a:endParaRPr lang="en-US" sz="8000" dirty="0" smtClean="0"/>
          </a:p>
          <a:p>
            <a:pPr marL="0" indent="0">
              <a:buNone/>
            </a:pPr>
            <a:endParaRPr lang="en-US" sz="8000" dirty="0" smtClean="0"/>
          </a:p>
          <a:p>
            <a:pPr marL="0" indent="0">
              <a:buNone/>
            </a:pPr>
            <a:endParaRPr lang="en-US" sz="9600" dirty="0" smtClean="0"/>
          </a:p>
          <a:p>
            <a:pPr marL="0" indent="0">
              <a:buNone/>
            </a:pPr>
            <a:endParaRPr lang="en-US" sz="14400" dirty="0" smtClean="0">
              <a:solidFill>
                <a:srgbClr val="92D050"/>
              </a:solidFill>
              <a:latin typeface="Calibri" panose="020F0502020204030204" pitchFamily="34" charset="0"/>
              <a:cs typeface="Calibri" panose="020F0502020204030204" pitchFamily="34" charset="0"/>
            </a:endParaRPr>
          </a:p>
          <a:p>
            <a:pPr marL="0" indent="0">
              <a:buNone/>
            </a:pPr>
            <a:endParaRPr lang="en-US" sz="7200" dirty="0">
              <a:solidFill>
                <a:srgbClr val="92D050"/>
              </a:solidFill>
              <a:latin typeface="Calibri" panose="020F0502020204030204" pitchFamily="34" charset="0"/>
              <a:cs typeface="Calibri" panose="020F0502020204030204" pitchFamily="34" charset="0"/>
            </a:endParaRPr>
          </a:p>
          <a:p>
            <a:pPr marL="0" indent="0">
              <a:buNone/>
            </a:pPr>
            <a:r>
              <a:rPr lang="en-US" sz="14400" dirty="0" smtClean="0">
                <a:solidFill>
                  <a:srgbClr val="92D050"/>
                </a:solidFill>
                <a:latin typeface="Calibri" panose="020F0502020204030204" pitchFamily="34" charset="0"/>
                <a:cs typeface="Calibri" panose="020F0502020204030204" pitchFamily="34" charset="0"/>
              </a:rPr>
              <a:t>CONCLUSION</a:t>
            </a:r>
            <a:endParaRPr lang="en-US" sz="14400" dirty="0">
              <a:solidFill>
                <a:srgbClr val="92D050"/>
              </a:solidFill>
              <a:latin typeface="Calibri" panose="020F0502020204030204" pitchFamily="34" charset="0"/>
              <a:cs typeface="Calibri" panose="020F0502020204030204" pitchFamily="34" charset="0"/>
            </a:endParaRPr>
          </a:p>
          <a:p>
            <a:pPr marL="0" indent="0">
              <a:buNone/>
            </a:pPr>
            <a:endParaRPr lang="en-US" sz="4000" dirty="0" smtClean="0"/>
          </a:p>
          <a:p>
            <a:pPr marL="0" indent="0">
              <a:buNone/>
            </a:pPr>
            <a:r>
              <a:rPr lang="en-US" sz="9600" dirty="0" smtClean="0"/>
              <a:t>GFL </a:t>
            </a:r>
            <a:r>
              <a:rPr lang="en-US" sz="9600" dirty="0"/>
              <a:t>is of the view that, a boost to the Manufacturing Industry will no doubt result in the following</a:t>
            </a:r>
            <a:r>
              <a:rPr lang="en-US" sz="9600" dirty="0" smtClean="0"/>
              <a:t>:</a:t>
            </a:r>
          </a:p>
          <a:p>
            <a:pPr marL="0" indent="0">
              <a:buNone/>
            </a:pPr>
            <a:endParaRPr lang="en-US" sz="9600" dirty="0"/>
          </a:p>
          <a:p>
            <a:pPr lvl="0"/>
            <a:r>
              <a:rPr lang="en-US" sz="9600" dirty="0"/>
              <a:t>A direct growth in the export economy- reduction in the demand for foreign currency, stronger cedi forex relationship. </a:t>
            </a:r>
          </a:p>
          <a:p>
            <a:endParaRPr lang="en-US" sz="5600" dirty="0"/>
          </a:p>
          <a:p>
            <a:pPr lvl="0"/>
            <a:r>
              <a:rPr lang="en-US" sz="9600" dirty="0"/>
              <a:t>Increase in employment</a:t>
            </a:r>
            <a:r>
              <a:rPr lang="en-US" sz="9600" dirty="0" smtClean="0"/>
              <a:t>.</a:t>
            </a:r>
          </a:p>
          <a:p>
            <a:pPr marL="0" lvl="0" indent="0">
              <a:buNone/>
            </a:pPr>
            <a:endParaRPr lang="en-US" sz="4400" dirty="0"/>
          </a:p>
          <a:p>
            <a:pPr lvl="0"/>
            <a:r>
              <a:rPr lang="en-US" sz="9600" dirty="0"/>
              <a:t>A very attractive investment environment for foreign direct investment. </a:t>
            </a:r>
          </a:p>
          <a:p>
            <a:pPr marL="0" indent="0">
              <a:buNone/>
            </a:pPr>
            <a:endParaRPr lang="en-US" sz="9600" dirty="0"/>
          </a:p>
          <a:p>
            <a:pPr lvl="0"/>
            <a:r>
              <a:rPr lang="en-US" sz="9600" dirty="0"/>
              <a:t>That the NDC should and can expect all the needed support from GFL and the manufacturing industry.</a:t>
            </a:r>
          </a:p>
          <a:p>
            <a:pPr marL="0" indent="0">
              <a:buNone/>
            </a:pPr>
            <a:endParaRPr lang="en-US" sz="8000" dirty="0"/>
          </a:p>
          <a:p>
            <a:pPr marL="0" indent="0" algn="ctr">
              <a:buNone/>
            </a:pPr>
            <a:endParaRPr lang="en-US" sz="8000" dirty="0">
              <a:solidFill>
                <a:schemeClr val="accent1"/>
              </a:solidFill>
              <a:latin typeface="Brush Script MT" panose="03060802040406070304" pitchFamily="66" charset="0"/>
              <a:cs typeface="Calibri" panose="020F0502020204030204" pitchFamily="34" charset="0"/>
            </a:endParaRPr>
          </a:p>
          <a:p>
            <a:pPr marL="0" indent="0" algn="ctr">
              <a:buNone/>
            </a:pPr>
            <a:endParaRPr lang="en-US" sz="8000" dirty="0" smtClean="0">
              <a:solidFill>
                <a:schemeClr val="accent1"/>
              </a:solidFill>
              <a:latin typeface="Brush Script MT" panose="03060802040406070304" pitchFamily="66" charset="0"/>
              <a:cs typeface="Calibri" panose="020F0502020204030204" pitchFamily="34" charset="0"/>
            </a:endParaRPr>
          </a:p>
          <a:p>
            <a:pPr marL="0" indent="0" algn="ctr">
              <a:buNone/>
            </a:pPr>
            <a:endParaRPr lang="en-US" sz="8000" dirty="0">
              <a:solidFill>
                <a:schemeClr val="accent1"/>
              </a:solidFill>
              <a:latin typeface="Brush Script MT" panose="03060802040406070304" pitchFamily="66" charset="0"/>
              <a:cs typeface="Calibri" panose="020F0502020204030204" pitchFamily="34" charset="0"/>
            </a:endParaRPr>
          </a:p>
        </p:txBody>
      </p:sp>
    </p:spTree>
    <p:extLst>
      <p:ext uri="{BB962C8B-B14F-4D97-AF65-F5344CB8AC3E}">
        <p14:creationId xmlns:p14="http://schemas.microsoft.com/office/powerpoint/2010/main" val="2792703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6833" y="1119320"/>
            <a:ext cx="5859888" cy="1323439"/>
          </a:xfrm>
          <a:prstGeom prst="rect">
            <a:avLst/>
          </a:prstGeom>
        </p:spPr>
        <p:txBody>
          <a:bodyPr wrap="square">
            <a:spAutoFit/>
          </a:bodyPr>
          <a:lstStyle/>
          <a:p>
            <a:pPr algn="ctr"/>
            <a:r>
              <a:rPr lang="en-US" sz="8000" dirty="0">
                <a:solidFill>
                  <a:schemeClr val="accent1"/>
                </a:solidFill>
                <a:latin typeface="Brush Script MT" panose="03060802040406070304" pitchFamily="66" charset="0"/>
                <a:ea typeface="Times New Roman" panose="02020603050405020304" pitchFamily="18" charset="0"/>
                <a:cs typeface="Calibri" panose="020F0502020204030204" pitchFamily="34" charset="0"/>
              </a:rPr>
              <a:t>Thank you</a:t>
            </a:r>
          </a:p>
        </p:txBody>
      </p:sp>
    </p:spTree>
    <p:extLst>
      <p:ext uri="{BB962C8B-B14F-4D97-AF65-F5344CB8AC3E}">
        <p14:creationId xmlns:p14="http://schemas.microsoft.com/office/powerpoint/2010/main" val="205313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90F4EA-36C1-EB22-7D9B-BB333A647F4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7DA068CF-EF57-A959-95A6-6AD91E352865}"/>
              </a:ext>
            </a:extLst>
          </p:cNvPr>
          <p:cNvSpPr>
            <a:spLocks noGrp="1"/>
          </p:cNvSpPr>
          <p:nvPr>
            <p:ph idx="1"/>
          </p:nvPr>
        </p:nvSpPr>
        <p:spPr>
          <a:xfrm>
            <a:off x="677334" y="1752601"/>
            <a:ext cx="8596668" cy="4288762"/>
          </a:xfrm>
        </p:spPr>
        <p:txBody>
          <a:bodyPr>
            <a:normAutofit/>
          </a:bodyPr>
          <a:lstStyle/>
          <a:p>
            <a:pPr marL="0" algn="just">
              <a:lnSpc>
                <a:spcPct val="107000"/>
              </a:lnSpc>
              <a:spcBef>
                <a:spcPts val="0"/>
              </a:spcBef>
            </a:pPr>
            <a:r>
              <a:rPr lang="en-US" sz="2400" dirty="0"/>
              <a:t>The Ghanaian economy has virtually ground to a halt causing massive job losses as a result of systemic failures of economic policies</a:t>
            </a:r>
            <a:r>
              <a:rPr lang="en-US" sz="2400" dirty="0" smtClean="0"/>
              <a:t>.</a:t>
            </a:r>
          </a:p>
          <a:p>
            <a:pPr marL="0" indent="0" algn="just">
              <a:lnSpc>
                <a:spcPct val="107000"/>
              </a:lnSpc>
              <a:spcBef>
                <a:spcPts val="0"/>
              </a:spcBef>
              <a:buNone/>
            </a:pPr>
            <a:endParaRPr lang="en-US" sz="2400" dirty="0" smtClean="0"/>
          </a:p>
          <a:p>
            <a:pPr marL="0" algn="just">
              <a:lnSpc>
                <a:spcPct val="107000"/>
              </a:lnSpc>
              <a:spcBef>
                <a:spcPts val="0"/>
              </a:spcBef>
            </a:pPr>
            <a:r>
              <a:rPr lang="en-US" sz="2400" dirty="0"/>
              <a:t>Extinction of Trade Unions is imminent if the current trend of reckless </a:t>
            </a:r>
            <a:r>
              <a:rPr lang="en-US" sz="2400" dirty="0" smtClean="0"/>
              <a:t>management </a:t>
            </a:r>
            <a:r>
              <a:rPr lang="en-US" sz="2400" dirty="0"/>
              <a:t>of the fragile economy is not reversed.</a:t>
            </a:r>
          </a:p>
          <a:p>
            <a:pPr marL="0" indent="0" algn="just">
              <a:lnSpc>
                <a:spcPct val="107000"/>
              </a:lnSpc>
              <a:spcBef>
                <a:spcPts val="0"/>
              </a:spcBef>
              <a:buNone/>
            </a:pPr>
            <a:endParaRPr lang="en-US" sz="2400" dirty="0" smtClean="0"/>
          </a:p>
          <a:p>
            <a:pPr marL="0" indent="0" algn="just">
              <a:lnSpc>
                <a:spcPct val="107000"/>
              </a:lnSpc>
              <a:spcBef>
                <a:spcPts val="0"/>
              </a:spcBef>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algn="just"/>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940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D4F29C-6348-CC22-B3C1-B15DECEA643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5C03FB1A-9AD9-240A-F134-F3FEA6B5BA36}"/>
              </a:ext>
            </a:extLst>
          </p:cNvPr>
          <p:cNvSpPr>
            <a:spLocks noGrp="1"/>
          </p:cNvSpPr>
          <p:nvPr>
            <p:ph idx="1"/>
          </p:nvPr>
        </p:nvSpPr>
        <p:spPr>
          <a:xfrm>
            <a:off x="677334" y="1771651"/>
            <a:ext cx="8596668" cy="4269712"/>
          </a:xfrm>
        </p:spPr>
        <p:txBody>
          <a:bodyPr/>
          <a:lstStyle/>
          <a:p>
            <a:pPr algn="just"/>
            <a:r>
              <a:rPr lang="en-US" sz="2400" dirty="0"/>
              <a:t>The Manufacturing Industries across all sectors of the economy (formal and informal including business in byproducts) </a:t>
            </a:r>
            <a:r>
              <a:rPr lang="en-US" sz="2400" dirty="0" smtClean="0"/>
              <a:t>employed not less than 60</a:t>
            </a:r>
            <a:r>
              <a:rPr lang="en-US" sz="2400" dirty="0"/>
              <a:t>% of the </a:t>
            </a:r>
            <a:r>
              <a:rPr lang="en-US" sz="2400" dirty="0" err="1"/>
              <a:t>labour</a:t>
            </a:r>
            <a:r>
              <a:rPr lang="en-US" sz="2400" dirty="0"/>
              <a:t> force in the country. </a:t>
            </a:r>
            <a:endParaRPr lang="en-US" sz="2400" dirty="0" smtClean="0"/>
          </a:p>
          <a:p>
            <a:pPr marL="0" indent="0" algn="just">
              <a:buNone/>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lgn="just"/>
            <a:r>
              <a:rPr lang="en-US" sz="2400" dirty="0"/>
              <a:t>The Agro industry apart from food production, served as source of raw materials for the Manufacturing industry i.e. COTTON, TOMATOES, COCOA, TIMBER, MEAT, SUGAR etc. </a:t>
            </a:r>
          </a:p>
          <a:p>
            <a:pPr algn="just"/>
            <a:endParaRPr lang="en-US" sz="2400" dirty="0"/>
          </a:p>
        </p:txBody>
      </p:sp>
    </p:spTree>
    <p:extLst>
      <p:ext uri="{BB962C8B-B14F-4D97-AF65-F5344CB8AC3E}">
        <p14:creationId xmlns:p14="http://schemas.microsoft.com/office/powerpoint/2010/main" val="4210948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D4F29C-6348-CC22-B3C1-B15DECEA643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5C03FB1A-9AD9-240A-F134-F3FEA6B5BA36}"/>
              </a:ext>
            </a:extLst>
          </p:cNvPr>
          <p:cNvSpPr>
            <a:spLocks noGrp="1"/>
          </p:cNvSpPr>
          <p:nvPr>
            <p:ph idx="1"/>
          </p:nvPr>
        </p:nvSpPr>
        <p:spPr>
          <a:xfrm>
            <a:off x="677334" y="1485900"/>
            <a:ext cx="8596668" cy="1419225"/>
          </a:xfrm>
        </p:spPr>
        <p:txBody>
          <a:bodyPr>
            <a:normAutofit fontScale="92500" lnSpcReduction="10000"/>
          </a:bodyPr>
          <a:lstStyle/>
          <a:p>
            <a:pPr marL="0" indent="0" algn="just">
              <a:buNone/>
            </a:pPr>
            <a:r>
              <a:rPr lang="en-US" sz="2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 instance, the GHANA INDUSTRIAL HOLDING CORPORATION (GIHOC) </a:t>
            </a:r>
            <a:r>
              <a:rPr lang="en-US" sz="2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had 17 subsidiary </a:t>
            </a:r>
            <a:r>
              <a:rPr lang="en-US" sz="2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companies </a:t>
            </a:r>
            <a:r>
              <a:rPr lang="en-US" sz="2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which </a:t>
            </a:r>
            <a:r>
              <a:rPr lang="en-US" sz="2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greatly depended on local </a:t>
            </a:r>
            <a:r>
              <a:rPr lang="en-US" sz="2200" dirty="0" err="1"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agric</a:t>
            </a:r>
            <a:r>
              <a:rPr lang="en-US" sz="2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2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inputs. </a:t>
            </a:r>
          </a:p>
          <a:p>
            <a:pPr marL="0" indent="0" algn="just">
              <a:buNone/>
            </a:pPr>
            <a:r>
              <a:rPr lang="en-US" sz="2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These Companies were:</a:t>
            </a:r>
            <a:endParaRPr lang="en-US" sz="2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endParaRPr lang="en-US" sz="22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en-US" sz="2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endParaRPr lang="en-US" dirty="0"/>
          </a:p>
        </p:txBody>
      </p:sp>
      <p:sp>
        <p:nvSpPr>
          <p:cNvPr id="4" name="TextBox 3">
            <a:extLst>
              <a:ext uri="{FF2B5EF4-FFF2-40B4-BE49-F238E27FC236}">
                <a16:creationId xmlns="" xmlns:a16="http://schemas.microsoft.com/office/drawing/2014/main" id="{838F97C0-4A87-695D-A74F-E3EFBFDD3219}"/>
              </a:ext>
            </a:extLst>
          </p:cNvPr>
          <p:cNvSpPr txBox="1"/>
          <p:nvPr/>
        </p:nvSpPr>
        <p:spPr>
          <a:xfrm>
            <a:off x="828674" y="2770525"/>
            <a:ext cx="9239251" cy="4190314"/>
          </a:xfrm>
          <a:prstGeom prst="rect">
            <a:avLst/>
          </a:prstGeom>
          <a:noFill/>
        </p:spPr>
        <p:txBody>
          <a:bodyPr wrap="square" numCol="2" rtlCol="0">
            <a:spAutoFit/>
          </a:bodyPr>
          <a:lstStyle/>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Vegetable Oil Mill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Sugar Products Division, Komenda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Sugar Products Division, </a:t>
            </a:r>
            <a:r>
              <a:rPr lang="en-US" sz="2000" dirty="0" err="1">
                <a:effectLst/>
                <a:latin typeface="Arial" panose="020B0604020202020204" pitchFamily="34" charset="0"/>
                <a:ea typeface="Times New Roman" panose="02020603050405020304" pitchFamily="18" charset="0"/>
                <a:cs typeface="Arial" panose="020B0604020202020204" pitchFamily="34" charset="0"/>
              </a:rPr>
              <a:t>Asutsuare</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 Bolgatanga Meat Factory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GIHOC FARMS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Meat Products, Tema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Paper Conversion Company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GIHOC Distillery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GIHOC Footwear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Jute Factory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Pharmaceutical Division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err="1">
                <a:effectLst/>
                <a:latin typeface="Arial" panose="020B0604020202020204" pitchFamily="34" charset="0"/>
                <a:ea typeface="Times New Roman" panose="02020603050405020304" pitchFamily="18" charset="0"/>
                <a:cs typeface="Arial" panose="020B0604020202020204" pitchFamily="34" charset="0"/>
              </a:rPr>
              <a:t>Aboso</a:t>
            </a:r>
            <a:r>
              <a:rPr lang="en-US" sz="2000" dirty="0">
                <a:effectLst/>
                <a:latin typeface="Arial" panose="020B0604020202020204" pitchFamily="34" charset="0"/>
                <a:ea typeface="Times New Roman" panose="02020603050405020304" pitchFamily="18" charset="0"/>
                <a:cs typeface="Arial" panose="020B0604020202020204" pitchFamily="34" charset="0"/>
              </a:rPr>
              <a:t> Glass Factory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Paints Division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err="1">
                <a:effectLst/>
                <a:latin typeface="Arial" panose="020B0604020202020204" pitchFamily="34" charset="0"/>
                <a:ea typeface="Times New Roman" panose="02020603050405020304" pitchFamily="18" charset="0"/>
                <a:cs typeface="Arial" panose="020B0604020202020204" pitchFamily="34" charset="0"/>
              </a:rPr>
              <a:t>Saltpond</a:t>
            </a:r>
            <a:r>
              <a:rPr lang="en-US" sz="2000" dirty="0">
                <a:effectLst/>
                <a:latin typeface="Arial" panose="020B0604020202020204" pitchFamily="34" charset="0"/>
                <a:ea typeface="Times New Roman" panose="02020603050405020304" pitchFamily="18" charset="0"/>
                <a:cs typeface="Arial" panose="020B0604020202020204" pitchFamily="34" charset="0"/>
              </a:rPr>
              <a:t> Ceramics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Tema Steel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Boatyards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AKASANOMA Electronics</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7573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D4F29C-6348-CC22-B3C1-B15DECEA643C}"/>
              </a:ext>
            </a:extLst>
          </p:cNvPr>
          <p:cNvSpPr>
            <a:spLocks noGrp="1"/>
          </p:cNvSpPr>
          <p:nvPr>
            <p:ph type="title"/>
          </p:nvPr>
        </p:nvSpPr>
        <p:spPr/>
        <p:txBody>
          <a:bodyPr/>
          <a:lstStyle/>
          <a:p>
            <a:r>
              <a:rPr lang="en-US" dirty="0" smtClean="0"/>
              <a:t>INTRODUCTION</a:t>
            </a:r>
            <a:endParaRPr lang="en-US" dirty="0"/>
          </a:p>
        </p:txBody>
      </p:sp>
      <p:sp>
        <p:nvSpPr>
          <p:cNvPr id="3" name="Content Placeholder 2">
            <a:extLst>
              <a:ext uri="{FF2B5EF4-FFF2-40B4-BE49-F238E27FC236}">
                <a16:creationId xmlns="" xmlns:a16="http://schemas.microsoft.com/office/drawing/2014/main" id="{5C03FB1A-9AD9-240A-F134-F3FEA6B5BA36}"/>
              </a:ext>
            </a:extLst>
          </p:cNvPr>
          <p:cNvSpPr>
            <a:spLocks noGrp="1"/>
          </p:cNvSpPr>
          <p:nvPr>
            <p:ph idx="1"/>
          </p:nvPr>
        </p:nvSpPr>
        <p:spPr>
          <a:xfrm>
            <a:off x="677334" y="1485900"/>
            <a:ext cx="8596668" cy="1419225"/>
          </a:xfrm>
        </p:spPr>
        <p:txBody>
          <a:bodyPr/>
          <a:lstStyle/>
          <a:p>
            <a:pPr marL="0" marR="0" indent="0">
              <a:lnSpc>
                <a:spcPct val="107000"/>
              </a:lnSpc>
              <a:spcBef>
                <a:spcPts val="0"/>
              </a:spcBef>
              <a:spcAft>
                <a:spcPts val="0"/>
              </a:spcAft>
              <a:buNone/>
            </a:pPr>
            <a:r>
              <a:rPr lang="en-US"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Other </a:t>
            </a:r>
            <a:r>
              <a:rPr lang="en-US" sz="2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collapsed or </a:t>
            </a:r>
            <a:r>
              <a:rPr lang="en-US"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distressed companies:</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en-US" dirty="0"/>
          </a:p>
        </p:txBody>
      </p:sp>
      <p:sp>
        <p:nvSpPr>
          <p:cNvPr id="4" name="TextBox 3">
            <a:extLst>
              <a:ext uri="{FF2B5EF4-FFF2-40B4-BE49-F238E27FC236}">
                <a16:creationId xmlns="" xmlns:a16="http://schemas.microsoft.com/office/drawing/2014/main" id="{838F97C0-4A87-695D-A74F-E3EFBFDD3219}"/>
              </a:ext>
            </a:extLst>
          </p:cNvPr>
          <p:cNvSpPr txBox="1"/>
          <p:nvPr/>
        </p:nvSpPr>
        <p:spPr>
          <a:xfrm>
            <a:off x="677335" y="2114551"/>
            <a:ext cx="8596668" cy="4821000"/>
          </a:xfrm>
          <a:prstGeom prst="rect">
            <a:avLst/>
          </a:prstGeom>
          <a:noFill/>
        </p:spPr>
        <p:txBody>
          <a:bodyPr wrap="square" numCol="2" rtlCol="0">
            <a:spAutoFit/>
          </a:bodyPr>
          <a:lstStyle/>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18. Kade Match Factory</a:t>
            </a:r>
          </a:p>
          <a:p>
            <a:pPr marR="0" lvl="0">
              <a:lnSpc>
                <a:spcPct val="107000"/>
              </a:lnSpc>
              <a:spcBef>
                <a:spcPts val="0"/>
              </a:spcBef>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19. </a:t>
            </a:r>
            <a:r>
              <a:rPr lang="en-US" sz="1800" dirty="0" err="1">
                <a:effectLst/>
                <a:latin typeface="Arial" panose="020B0604020202020204" pitchFamily="34" charset="0"/>
                <a:ea typeface="Times New Roman" panose="02020603050405020304" pitchFamily="18" charset="0"/>
                <a:cs typeface="Arial" panose="020B0604020202020204" pitchFamily="34" charset="0"/>
              </a:rPr>
              <a:t>Bonsa</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Tyre</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20. Wenchi Tomato Factory</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21. SANYO Electronics</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22. Food Complex /GAFCO</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23. PWALUGU Tomato Factory</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24. Vehicle Assembly plant</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25. Leather Products</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26.</a:t>
            </a:r>
            <a:r>
              <a:rPr lang="en-US" dirty="0">
                <a:latin typeface="Arial" panose="020B0604020202020204" pitchFamily="34" charset="0"/>
                <a:ea typeface="Times New Roman" panose="02020603050405020304" pitchFamily="18"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cs typeface="Arial" panose="020B0604020202020204" pitchFamily="34" charset="0"/>
              </a:rPr>
              <a:t>Akosombo Textiles Ltd.</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27. Tema Textile Ltd</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28. Ghana Textile Manufacturing Company Ltd.</a:t>
            </a:r>
          </a:p>
          <a:p>
            <a:pPr marR="0" lvl="0">
              <a:lnSpc>
                <a:spcPct val="107000"/>
              </a:lnSpc>
              <a:spcBef>
                <a:spcPts val="0"/>
              </a:spcBef>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29. </a:t>
            </a:r>
            <a:r>
              <a:rPr lang="en-US" sz="1800" dirty="0">
                <a:effectLst/>
                <a:latin typeface="Arial" panose="020B0604020202020204" pitchFamily="34" charset="0"/>
                <a:ea typeface="Times New Roman" panose="02020603050405020304" pitchFamily="18" charset="0"/>
                <a:cs typeface="Arial" panose="020B0604020202020204" pitchFamily="34" charset="0"/>
              </a:rPr>
              <a:t>MILLET Textile</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30. Freedom Textile Ltd </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31. SPINTEX</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32. </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PRINTEX</a:t>
            </a:r>
            <a:endParaRPr lang="en-US" dirty="0" smtClean="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33. AQUAFRESH LTD    47.State Fishing</a:t>
            </a:r>
            <a:endParaRPr lang="en-US" dirty="0" smtClean="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34</a:t>
            </a:r>
            <a:r>
              <a:rPr lang="en-US" sz="1800" dirty="0">
                <a:effectLst/>
                <a:latin typeface="Arial" panose="020B0604020202020204" pitchFamily="34" charset="0"/>
                <a:ea typeface="Times New Roman" panose="02020603050405020304" pitchFamily="18" charset="0"/>
                <a:cs typeface="Arial" panose="020B0604020202020204" pitchFamily="34" charset="0"/>
              </a:rPr>
              <a:t>. GTP</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35. JUAPONG TEXTILE</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36. Takoradi Flour Mill</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37. BLANKET FACTORY</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38. NITRA GARMENT</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39. </a:t>
            </a:r>
            <a:r>
              <a:rPr lang="en-US" sz="1800" dirty="0" err="1">
                <a:effectLst/>
                <a:latin typeface="Arial" panose="020B0604020202020204" pitchFamily="34" charset="0"/>
                <a:ea typeface="Times New Roman" panose="02020603050405020304" pitchFamily="18" charset="0"/>
                <a:cs typeface="Arial" panose="020B0604020202020204" pitchFamily="34" charset="0"/>
              </a:rPr>
              <a:t>Zakour</a:t>
            </a:r>
            <a:r>
              <a:rPr lang="en-US" sz="1800" dirty="0">
                <a:effectLst/>
                <a:latin typeface="Arial" panose="020B0604020202020204" pitchFamily="34" charset="0"/>
                <a:ea typeface="Times New Roman" panose="02020603050405020304" pitchFamily="18" charset="0"/>
                <a:cs typeface="Arial" panose="020B0604020202020204" pitchFamily="34" charset="0"/>
              </a:rPr>
              <a:t> Textile &amp; a host of Garment companies including Glamour Garments, Loyalty.</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40</a:t>
            </a:r>
            <a:r>
              <a:rPr lang="en-US" dirty="0">
                <a:latin typeface="Arial" panose="020B0604020202020204" pitchFamily="34" charset="0"/>
                <a:ea typeface="Times New Roman" panose="02020603050405020304" pitchFamily="18"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cs typeface="Arial" panose="020B0604020202020204" pitchFamily="34" charset="0"/>
              </a:rPr>
              <a:t>ALU WORKS</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41. NESTLE</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42. LEVER BROS (UNILEVER)</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43. CROCODILE MATCHETS</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44. GHANA MATS</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45. GHANAL </a:t>
            </a:r>
            <a:endParaRPr lang="en-US"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4</a:t>
            </a:r>
            <a:r>
              <a:rPr lang="en-US" sz="1800" dirty="0">
                <a:effectLst/>
                <a:latin typeface="Arial" panose="020B0604020202020204" pitchFamily="34" charset="0"/>
                <a:ea typeface="Times New Roman" panose="02020603050405020304" pitchFamily="18" charset="0"/>
                <a:cs typeface="Arial" panose="020B0604020202020204" pitchFamily="34" charset="0"/>
              </a:rPr>
              <a:t>6. PIONEER Aluminum </a:t>
            </a:r>
            <a:endParaRPr lang="en-US"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3660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91707F-A07F-5FF8-007B-6240477E38A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A6D0CFB5-F5A9-5304-A8D8-0DC76DAEF7FE}"/>
              </a:ext>
            </a:extLst>
          </p:cNvPr>
          <p:cNvSpPr>
            <a:spLocks noGrp="1"/>
          </p:cNvSpPr>
          <p:nvPr>
            <p:ph idx="1"/>
          </p:nvPr>
        </p:nvSpPr>
        <p:spPr>
          <a:xfrm>
            <a:off x="677334" y="1590675"/>
            <a:ext cx="8596668" cy="4450687"/>
          </a:xfrm>
        </p:spPr>
        <p:txBody>
          <a:bodyPr>
            <a:normAutofit fontScale="85000" lnSpcReduction="20000"/>
          </a:bodyPr>
          <a:lstStyle/>
          <a:p>
            <a:pPr marL="0" indent="0" algn="just">
              <a:lnSpc>
                <a:spcPct val="160000"/>
              </a:lnSpc>
              <a:buNone/>
            </a:pPr>
            <a:r>
              <a:rPr lang="en-US" sz="2800" dirty="0">
                <a:effectLst/>
                <a:latin typeface="Arial" panose="020B0604020202020204" pitchFamily="34" charset="0"/>
                <a:ea typeface="Times New Roman" panose="02020603050405020304" pitchFamily="18" charset="0"/>
                <a:cs typeface="Arial" panose="020B0604020202020204" pitchFamily="34" charset="0"/>
              </a:rPr>
              <a:t>Looking at the state of the deteriorated economy, revival of these industries cannot happen overnight.</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60000"/>
              </a:lnSpc>
              <a:buNone/>
            </a:pPr>
            <a:r>
              <a:rPr lang="en-US" sz="2800" dirty="0">
                <a:effectLst/>
                <a:latin typeface="Arial" panose="020B0604020202020204" pitchFamily="34" charset="0"/>
                <a:ea typeface="Times New Roman" panose="02020603050405020304" pitchFamily="18" charset="0"/>
                <a:cs typeface="Arial" panose="020B0604020202020204" pitchFamily="34" charset="0"/>
              </a:rPr>
              <a:t>However, with the commitment of the NDC as announced by His Excellency the former President John Dramani Mahama, appropriate measures/interventions as being suggested by the Ghana Federation of </a:t>
            </a:r>
            <a:r>
              <a:rPr lang="en-US" sz="2800" dirty="0" err="1">
                <a:effectLst/>
                <a:latin typeface="Arial" panose="020B0604020202020204" pitchFamily="34" charset="0"/>
                <a:ea typeface="Times New Roman" panose="02020603050405020304" pitchFamily="18" charset="0"/>
                <a:cs typeface="Arial" panose="020B0604020202020204" pitchFamily="34" charset="0"/>
              </a:rPr>
              <a:t>Labour</a:t>
            </a:r>
            <a:r>
              <a:rPr lang="en-US" sz="2800" dirty="0">
                <a:effectLst/>
                <a:latin typeface="Arial" panose="020B0604020202020204" pitchFamily="34" charset="0"/>
                <a:ea typeface="Times New Roman" panose="02020603050405020304" pitchFamily="18" charset="0"/>
                <a:cs typeface="Arial" panose="020B0604020202020204" pitchFamily="34" charset="0"/>
              </a:rPr>
              <a:t> (GFL) if considered, will hasten the revival of industries across the country to create jobs to enhance the growth of the economy.</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6152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91707F-A07F-5FF8-007B-6240477E38AB}"/>
              </a:ext>
            </a:extLst>
          </p:cNvPr>
          <p:cNvSpPr>
            <a:spLocks noGrp="1"/>
          </p:cNvSpPr>
          <p:nvPr>
            <p:ph type="title"/>
          </p:nvPr>
        </p:nvSpPr>
        <p:spPr/>
        <p:txBody>
          <a:bodyPr>
            <a:normAutofit/>
          </a:bodyPr>
          <a:lstStyle/>
          <a:p>
            <a:r>
              <a:rPr lang="en-US" dirty="0">
                <a:effectLst/>
                <a:latin typeface="Calibri" panose="020F0502020204030204" pitchFamily="34" charset="0"/>
                <a:ea typeface="Times New Roman" panose="02020603050405020304" pitchFamily="18" charset="0"/>
              </a:rPr>
              <a:t>GFL OBSERVATION</a:t>
            </a:r>
            <a:endParaRPr lang="en-US" dirty="0"/>
          </a:p>
        </p:txBody>
      </p:sp>
      <p:sp>
        <p:nvSpPr>
          <p:cNvPr id="3" name="Content Placeholder 2">
            <a:extLst>
              <a:ext uri="{FF2B5EF4-FFF2-40B4-BE49-F238E27FC236}">
                <a16:creationId xmlns="" xmlns:a16="http://schemas.microsoft.com/office/drawing/2014/main" id="{A6D0CFB5-F5A9-5304-A8D8-0DC76DAEF7FE}"/>
              </a:ext>
            </a:extLst>
          </p:cNvPr>
          <p:cNvSpPr>
            <a:spLocks noGrp="1"/>
          </p:cNvSpPr>
          <p:nvPr>
            <p:ph idx="1"/>
          </p:nvPr>
        </p:nvSpPr>
        <p:spPr>
          <a:xfrm>
            <a:off x="677333" y="1590675"/>
            <a:ext cx="9371541" cy="4450687"/>
          </a:xfrm>
        </p:spPr>
        <p:txBody>
          <a:bodyPr>
            <a:noAutofit/>
          </a:bodyPr>
          <a:lstStyle/>
          <a:p>
            <a:r>
              <a:rPr lang="en-US" sz="2400" dirty="0"/>
              <a:t>Governments worldwide give premium to the Manufacturing Industry because that is the growth cycle for the development </a:t>
            </a:r>
            <a:r>
              <a:rPr lang="en-US" sz="2400" dirty="0" err="1" smtClean="0"/>
              <a:t>agenda.The</a:t>
            </a:r>
            <a:r>
              <a:rPr lang="en-US" sz="2400" dirty="0" smtClean="0"/>
              <a:t> </a:t>
            </a:r>
            <a:r>
              <a:rPr lang="en-US" sz="2400" dirty="0"/>
              <a:t>manufacturing industry can only grow and produce the expected added value if only the investors have the assurance of investment protection, growth and uninterrupted continuity.</a:t>
            </a:r>
          </a:p>
          <a:p>
            <a:pPr marL="0" marR="0" algn="just">
              <a:lnSpc>
                <a:spcPct val="107000"/>
              </a:lnSpc>
              <a:spcBef>
                <a:spcPts val="0"/>
              </a:spcBef>
              <a:spcAft>
                <a:spcPts val="0"/>
              </a:spcAft>
            </a:pPr>
            <a:endParaRPr lang="en-US" sz="2200"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200" dirty="0" smtClean="0">
                <a:effectLst/>
                <a:latin typeface="Arial" panose="020B0604020202020204" pitchFamily="34" charset="0"/>
                <a:ea typeface="Times New Roman" panose="02020603050405020304" pitchFamily="18" charset="0"/>
                <a:cs typeface="Arial" panose="020B0604020202020204" pitchFamily="34" charset="0"/>
              </a:rPr>
              <a:t>Investments in land, plant, machinery and the related equipment for the comprehensive package of the manufacturing business require that the investment needs not less than an assured continuous operational period of 15 to 20 years to recoup, all other things being constant. </a:t>
            </a:r>
            <a:endParaRPr lang="en-US" sz="2200" dirty="0" smtClean="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2200" dirty="0" smtClean="0">
                <a:effectLst/>
                <a:latin typeface="Arial" panose="020B0604020202020204" pitchFamily="34" charset="0"/>
                <a:ea typeface="Times New Roman" panose="02020603050405020304" pitchFamily="18" charset="0"/>
                <a:cs typeface="Arial" panose="020B0604020202020204" pitchFamily="34" charset="0"/>
              </a:rPr>
              <a:t>The current piecemeal granting of a zero Vat for locally manufactured textile product is as good as the uncertainty that characterizes the investment in the industry.</a:t>
            </a:r>
            <a:endParaRPr lang="en-US" sz="2200" dirty="0" smtClean="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US" sz="22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205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91707F-A07F-5FF8-007B-6240477E38AB}"/>
              </a:ext>
            </a:extLst>
          </p:cNvPr>
          <p:cNvSpPr>
            <a:spLocks noGrp="1"/>
          </p:cNvSpPr>
          <p:nvPr>
            <p:ph type="title"/>
          </p:nvPr>
        </p:nvSpPr>
        <p:spPr/>
        <p:txBody>
          <a:bodyPr>
            <a:normAutofit/>
          </a:bodyPr>
          <a:lstStyle/>
          <a:p>
            <a:r>
              <a:rPr lang="en-US" dirty="0">
                <a:effectLst/>
                <a:latin typeface="Calibri" panose="020F0502020204030204" pitchFamily="34" charset="0"/>
                <a:ea typeface="Times New Roman" panose="02020603050405020304" pitchFamily="18" charset="0"/>
              </a:rPr>
              <a:t>GFL OBSERVATION</a:t>
            </a:r>
            <a:endParaRPr lang="en-US" dirty="0"/>
          </a:p>
        </p:txBody>
      </p:sp>
      <p:sp>
        <p:nvSpPr>
          <p:cNvPr id="3" name="Content Placeholder 2">
            <a:extLst>
              <a:ext uri="{FF2B5EF4-FFF2-40B4-BE49-F238E27FC236}">
                <a16:creationId xmlns="" xmlns:a16="http://schemas.microsoft.com/office/drawing/2014/main" id="{A6D0CFB5-F5A9-5304-A8D8-0DC76DAEF7FE}"/>
              </a:ext>
            </a:extLst>
          </p:cNvPr>
          <p:cNvSpPr>
            <a:spLocks noGrp="1"/>
          </p:cNvSpPr>
          <p:nvPr>
            <p:ph idx="1"/>
          </p:nvPr>
        </p:nvSpPr>
        <p:spPr>
          <a:xfrm>
            <a:off x="677333" y="1266825"/>
            <a:ext cx="9371541" cy="4774537"/>
          </a:xfrm>
        </p:spPr>
        <p:txBody>
          <a:bodyPr>
            <a:noAutofit/>
          </a:bodyPr>
          <a:lstStyle/>
          <a:p>
            <a:pPr marL="0" marR="0" algn="just">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Government ought to promote investment assurance in the industry, which will as well make the industry competitive. An </a:t>
            </a:r>
            <a:r>
              <a:rPr lang="en-US" sz="2000" dirty="0" smtClean="0">
                <a:latin typeface="Arial" panose="020B0604020202020204" pitchFamily="34" charset="0"/>
                <a:ea typeface="Times New Roman" panose="02020603050405020304" pitchFamily="18" charset="0"/>
                <a:cs typeface="Arial" panose="020B0604020202020204" pitchFamily="34" charset="0"/>
              </a:rPr>
              <a:t>u</a:t>
            </a:r>
            <a:r>
              <a:rPr lang="en-US" sz="2000" dirty="0" smtClean="0">
                <a:effectLst/>
                <a:latin typeface="Arial" panose="020B0604020202020204" pitchFamily="34" charset="0"/>
                <a:ea typeface="Times New Roman" panose="02020603050405020304" pitchFamily="18" charset="0"/>
                <a:cs typeface="Arial" panose="020B0604020202020204" pitchFamily="34" charset="0"/>
              </a:rPr>
              <a:t>ninterrupted </a:t>
            </a:r>
            <a:r>
              <a:rPr lang="en-US" sz="2000" dirty="0">
                <a:effectLst/>
                <a:latin typeface="Arial" panose="020B0604020202020204" pitchFamily="34" charset="0"/>
                <a:ea typeface="Times New Roman" panose="02020603050405020304" pitchFamily="18" charset="0"/>
                <a:cs typeface="Arial" panose="020B0604020202020204" pitchFamily="34" charset="0"/>
              </a:rPr>
              <a:t>relief period carries with it the assurance that every investor desires. Imposition of unhealthy and treacherous indirect taxes create </a:t>
            </a:r>
            <a:r>
              <a:rPr lang="en-US" sz="2000" dirty="0" err="1">
                <a:effectLst/>
                <a:latin typeface="Arial" panose="020B0604020202020204" pitchFamily="34" charset="0"/>
                <a:ea typeface="Times New Roman" panose="02020603050405020304" pitchFamily="18" charset="0"/>
                <a:cs typeface="Arial" panose="020B0604020202020204" pitchFamily="34" charset="0"/>
              </a:rPr>
              <a:t>unfavourable</a:t>
            </a:r>
            <a:r>
              <a:rPr lang="en-US" sz="2000" dirty="0">
                <a:effectLst/>
                <a:latin typeface="Arial" panose="020B0604020202020204" pitchFamily="34" charset="0"/>
                <a:ea typeface="Times New Roman" panose="02020603050405020304" pitchFamily="18" charset="0"/>
                <a:cs typeface="Arial" panose="020B0604020202020204" pitchFamily="34" charset="0"/>
              </a:rPr>
              <a:t> investment climate.</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endParaRPr lang="en-US" sz="2000" dirty="0">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2000" b="1" dirty="0">
                <a:effectLst/>
                <a:latin typeface="Arial" panose="020B0604020202020204" pitchFamily="34" charset="0"/>
                <a:ea typeface="Times New Roman" panose="02020603050405020304" pitchFamily="18" charset="0"/>
                <a:cs typeface="Arial" panose="020B0604020202020204" pitchFamily="34" charset="0"/>
              </a:rPr>
              <a:t>BEVERAGES/ WATER</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Imposition of outrageous indirect taxes  like excise and levies result in high prices of goods and services  because such excise/ levies inflate the Vatable base of goods, even those consumed by the school going pre- teen and the teen ages are not proofs of GDP growth but a destruction to the parental financial strength.  </a:t>
            </a:r>
          </a:p>
          <a:p>
            <a:pPr marL="0" marR="0" indent="0" algn="just">
              <a:lnSpc>
                <a:spcPct val="107000"/>
              </a:lnSpc>
              <a:spcBef>
                <a:spcPts val="0"/>
              </a:spcBef>
              <a:spcAft>
                <a:spcPts val="0"/>
              </a:spcAft>
              <a:buNone/>
            </a:pPr>
            <a:r>
              <a:rPr lang="en-US" sz="2000" dirty="0">
                <a:effectLst/>
                <a:latin typeface="Arial" panose="020B0604020202020204" pitchFamily="34" charset="0"/>
                <a:ea typeface="Times New Roman" panose="02020603050405020304" pitchFamily="18" charset="0"/>
                <a:cs typeface="Arial" panose="020B0604020202020204" pitchFamily="34" charset="0"/>
              </a:rPr>
              <a:t/>
            </a: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The recent expanded inclusion of certain products in the excise duty regime by the NPP is noticed to be killing productivity, resulting in laying off of workers, closing down of factories because of very low sales in the face of higher production cost amongst others.</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2107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91707F-A07F-5FF8-007B-6240477E38AB}"/>
              </a:ext>
            </a:extLst>
          </p:cNvPr>
          <p:cNvSpPr>
            <a:spLocks noGrp="1"/>
          </p:cNvSpPr>
          <p:nvPr>
            <p:ph type="title"/>
          </p:nvPr>
        </p:nvSpPr>
        <p:spPr/>
        <p:txBody>
          <a:bodyPr>
            <a:normAutofit/>
          </a:bodyPr>
          <a:lstStyle/>
          <a:p>
            <a:pPr marL="0" marR="0" algn="just">
              <a:lnSpc>
                <a:spcPct val="107000"/>
              </a:lnSpc>
              <a:spcBef>
                <a:spcPts val="0"/>
              </a:spcBef>
              <a:spcAft>
                <a:spcPts val="0"/>
              </a:spcAft>
            </a:pPr>
            <a:r>
              <a:rPr lang="en-US" dirty="0">
                <a:effectLst/>
                <a:latin typeface="Calibri" panose="020F0502020204030204" pitchFamily="34" charset="0"/>
                <a:ea typeface="Times New Roman" panose="02020603050405020304" pitchFamily="18" charset="0"/>
                <a:cs typeface="Calibri" panose="020F0502020204030204" pitchFamily="34" charset="0"/>
              </a:rPr>
              <a:t>IDENTIFIED CAUSES OF COLLAPSE OF THE INDUSTRIES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A6D0CFB5-F5A9-5304-A8D8-0DC76DAEF7FE}"/>
              </a:ext>
            </a:extLst>
          </p:cNvPr>
          <p:cNvSpPr>
            <a:spLocks noGrp="1"/>
          </p:cNvSpPr>
          <p:nvPr>
            <p:ph idx="1"/>
          </p:nvPr>
        </p:nvSpPr>
        <p:spPr>
          <a:xfrm>
            <a:off x="677333" y="1266825"/>
            <a:ext cx="9371541" cy="4774537"/>
          </a:xfrm>
        </p:spPr>
        <p:txBody>
          <a:bodyPr>
            <a:noAutofit/>
          </a:bodyPr>
          <a:lstStyle/>
          <a:p>
            <a:pPr marL="0" marR="0" algn="just">
              <a:lnSpc>
                <a:spcPct val="107000"/>
              </a:lnSpc>
              <a:spcBef>
                <a:spcPts val="0"/>
              </a:spcBef>
              <a:spcAft>
                <a:spcPts val="0"/>
              </a:spcAft>
            </a:pP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1. </a:t>
            </a: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STATE OWNED ENTERPRISES (SOEs)</a:t>
            </a: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14300" marR="0" indent="0" algn="just">
              <a:lnSpc>
                <a:spcPct val="107000"/>
              </a:lnSpc>
              <a:spcBef>
                <a:spcPts val="0"/>
              </a:spcBef>
              <a:spcAft>
                <a:spcPts val="0"/>
              </a:spcAft>
              <a:buNone/>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 Mismanagement</a:t>
            </a: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14300" marR="0" indent="0" algn="just">
              <a:lnSpc>
                <a:spcPct val="107000"/>
              </a:lnSpc>
              <a:spcBef>
                <a:spcPts val="0"/>
              </a:spcBef>
              <a:spcAft>
                <a:spcPts val="0"/>
              </a:spcAft>
              <a:buNone/>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 Outrageous and nuisance taxes, excise /Levies</a:t>
            </a: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14300" marR="0" indent="0" algn="just">
              <a:lnSpc>
                <a:spcPct val="107000"/>
              </a:lnSpc>
              <a:spcBef>
                <a:spcPts val="0"/>
              </a:spcBef>
              <a:spcAft>
                <a:spcPts val="0"/>
              </a:spcAft>
              <a:buNone/>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 High Utility Tariffs </a:t>
            </a: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14300" marR="0" indent="0" algn="just">
              <a:lnSpc>
                <a:spcPct val="107000"/>
              </a:lnSpc>
              <a:spcBef>
                <a:spcPts val="0"/>
              </a:spcBef>
              <a:spcAft>
                <a:spcPts val="0"/>
              </a:spcAft>
              <a:buNone/>
            </a:pP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a:lnSpc>
                <a:spcPct val="107000"/>
              </a:lnSpc>
              <a:spcBef>
                <a:spcPts val="0"/>
              </a:spcBef>
              <a:spcAft>
                <a:spcPts val="0"/>
              </a:spcAft>
              <a:buNone/>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PRIVATE ENTERPRISES</a:t>
            </a: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14300" marR="0" indent="0" algn="just">
              <a:lnSpc>
                <a:spcPct val="107000"/>
              </a:lnSpc>
              <a:spcBef>
                <a:spcPts val="0"/>
              </a:spcBef>
              <a:spcAft>
                <a:spcPts val="0"/>
              </a:spcAft>
              <a:buNone/>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 Outrageous and Nuisance taxes, excise /Levies</a:t>
            </a: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14300" marR="0" indent="0" algn="just">
              <a:lnSpc>
                <a:spcPct val="107000"/>
              </a:lnSpc>
              <a:spcBef>
                <a:spcPts val="0"/>
              </a:spcBef>
              <a:spcAft>
                <a:spcPts val="0"/>
              </a:spcAft>
              <a:buNone/>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 High Utility Tariffs</a:t>
            </a: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3651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2606</TotalTime>
  <Words>562</Words>
  <Application>Microsoft Office PowerPoint</Application>
  <PresentationFormat>Widescreen</PresentationFormat>
  <Paragraphs>122</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Brush Script MT</vt:lpstr>
      <vt:lpstr>Calibri</vt:lpstr>
      <vt:lpstr>Times New Roman</vt:lpstr>
      <vt:lpstr>Trebuchet MS</vt:lpstr>
      <vt:lpstr>Wingdings</vt:lpstr>
      <vt:lpstr>Wingdings 3</vt:lpstr>
      <vt:lpstr>Facet</vt:lpstr>
      <vt:lpstr>24 HOUR ECONOMY,  FOCUS ON REINDUSTRIALIZATION  AND JOB CREATION </vt:lpstr>
      <vt:lpstr>INTRODUCTION</vt:lpstr>
      <vt:lpstr>INTRODUCTION</vt:lpstr>
      <vt:lpstr>INTRODUCTION</vt:lpstr>
      <vt:lpstr>INTRODUCTION</vt:lpstr>
      <vt:lpstr>INTRODUCTION</vt:lpstr>
      <vt:lpstr>GFL OBSERVATION</vt:lpstr>
      <vt:lpstr>GFL OBSERVATION</vt:lpstr>
      <vt:lpstr>IDENTIFIED CAUSES OF COLLAPSE OF THE INDUSTRIES</vt:lpstr>
      <vt:lpstr>SUGGESTED APPROACH TO THE SOLUTION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24/7 ECONOMY,  FOCUS ON RE-INDUSTRIALIZATION  AND JOB CREATION</dc:title>
  <dc:creator>EKoomson, Mrs Wendy (Allianz Ghana Life)</dc:creator>
  <cp:lastModifiedBy>USER</cp:lastModifiedBy>
  <cp:revision>10</cp:revision>
  <dcterms:created xsi:type="dcterms:W3CDTF">2023-12-05T12:40:00Z</dcterms:created>
  <dcterms:modified xsi:type="dcterms:W3CDTF">2023-12-06T08:15:43Z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63bc15e-e7bf-41c1-bdb3-03882d8a2e2c_Enabled">
    <vt:lpwstr>true</vt:lpwstr>
  </property>
  <property fmtid="{D5CDD505-2E9C-101B-9397-08002B2CF9AE}" pid="3" name="MSIP_Label_863bc15e-e7bf-41c1-bdb3-03882d8a2e2c_SetDate">
    <vt:lpwstr>2023-12-05T12:54:45Z</vt:lpwstr>
  </property>
  <property fmtid="{D5CDD505-2E9C-101B-9397-08002B2CF9AE}" pid="4" name="MSIP_Label_863bc15e-e7bf-41c1-bdb3-03882d8a2e2c_Method">
    <vt:lpwstr>Privileged</vt:lpwstr>
  </property>
  <property fmtid="{D5CDD505-2E9C-101B-9397-08002B2CF9AE}" pid="5" name="MSIP_Label_863bc15e-e7bf-41c1-bdb3-03882d8a2e2c_Name">
    <vt:lpwstr>863bc15e-e7bf-41c1-bdb3-03882d8a2e2c</vt:lpwstr>
  </property>
  <property fmtid="{D5CDD505-2E9C-101B-9397-08002B2CF9AE}" pid="6" name="MSIP_Label_863bc15e-e7bf-41c1-bdb3-03882d8a2e2c_SiteId">
    <vt:lpwstr>6e06e42d-6925-47c6-b9e7-9581c7ca302a</vt:lpwstr>
  </property>
  <property fmtid="{D5CDD505-2E9C-101B-9397-08002B2CF9AE}" pid="7" name="MSIP_Label_863bc15e-e7bf-41c1-bdb3-03882d8a2e2c_ActionId">
    <vt:lpwstr>1497d72e-4b4e-46b7-b8ba-f579b42dcb18</vt:lpwstr>
  </property>
  <property fmtid="{D5CDD505-2E9C-101B-9397-08002B2CF9AE}" pid="8" name="MSIP_Label_863bc15e-e7bf-41c1-bdb3-03882d8a2e2c_ContentBits">
    <vt:lpwstr>1</vt:lpwstr>
  </property>
  <property fmtid="{D5CDD505-2E9C-101B-9397-08002B2CF9AE}" pid="9" name="ClassificationContentMarkingHeaderLocations">
    <vt:lpwstr>Facet:9</vt:lpwstr>
  </property>
  <property fmtid="{D5CDD505-2E9C-101B-9397-08002B2CF9AE}" pid="10" name="ClassificationContentMarkingHeaderText">
    <vt:lpwstr>Internal</vt:lpwstr>
  </property>
</Properties>
</file>