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49"/>
  </p:notesMasterIdLst>
  <p:sldIdLst>
    <p:sldId id="256" r:id="rId2"/>
    <p:sldId id="257" r:id="rId3"/>
    <p:sldId id="301" r:id="rId4"/>
    <p:sldId id="258" r:id="rId5"/>
    <p:sldId id="302" r:id="rId6"/>
    <p:sldId id="298" r:id="rId7"/>
    <p:sldId id="299" r:id="rId8"/>
    <p:sldId id="303" r:id="rId9"/>
    <p:sldId id="300" r:id="rId10"/>
    <p:sldId id="260" r:id="rId11"/>
    <p:sldId id="314" r:id="rId12"/>
    <p:sldId id="331" r:id="rId13"/>
    <p:sldId id="313" r:id="rId14"/>
    <p:sldId id="319" r:id="rId15"/>
    <p:sldId id="270" r:id="rId16"/>
    <p:sldId id="273" r:id="rId17"/>
    <p:sldId id="304" r:id="rId18"/>
    <p:sldId id="274" r:id="rId19"/>
    <p:sldId id="275" r:id="rId20"/>
    <p:sldId id="305" r:id="rId21"/>
    <p:sldId id="276" r:id="rId22"/>
    <p:sldId id="286" r:id="rId23"/>
    <p:sldId id="287" r:id="rId24"/>
    <p:sldId id="285" r:id="rId25"/>
    <p:sldId id="294" r:id="rId26"/>
    <p:sldId id="284" r:id="rId27"/>
    <p:sldId id="320" r:id="rId28"/>
    <p:sldId id="332" r:id="rId29"/>
    <p:sldId id="323" r:id="rId30"/>
    <p:sldId id="321" r:id="rId31"/>
    <p:sldId id="312" r:id="rId32"/>
    <p:sldId id="324" r:id="rId33"/>
    <p:sldId id="325" r:id="rId34"/>
    <p:sldId id="326" r:id="rId35"/>
    <p:sldId id="327" r:id="rId36"/>
    <p:sldId id="328" r:id="rId37"/>
    <p:sldId id="306" r:id="rId38"/>
    <p:sldId id="307" r:id="rId39"/>
    <p:sldId id="308" r:id="rId40"/>
    <p:sldId id="309" r:id="rId41"/>
    <p:sldId id="310" r:id="rId42"/>
    <p:sldId id="329" r:id="rId43"/>
    <p:sldId id="330" r:id="rId44"/>
    <p:sldId id="272" r:id="rId45"/>
    <p:sldId id="311" r:id="rId46"/>
    <p:sldId id="315" r:id="rId47"/>
    <p:sldId id="281" r:id="rId48"/>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0" autoAdjust="0"/>
  </p:normalViewPr>
  <p:slideViewPr>
    <p:cSldViewPr snapToGrid="0">
      <p:cViewPr varScale="1">
        <p:scale>
          <a:sx n="112" d="100"/>
          <a:sy n="112" d="100"/>
        </p:scale>
        <p:origin x="5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2487" tIns="46244" rIns="92487" bIns="46244" rtlCol="0"/>
          <a:lstStyle>
            <a:lvl1pPr algn="l">
              <a:defRPr sz="1200"/>
            </a:lvl1pPr>
          </a:lstStyle>
          <a:p>
            <a:endParaRPr lang="en-GH"/>
          </a:p>
        </p:txBody>
      </p:sp>
      <p:sp>
        <p:nvSpPr>
          <p:cNvPr id="3" name="Date Placeholder 2"/>
          <p:cNvSpPr>
            <a:spLocks noGrp="1"/>
          </p:cNvSpPr>
          <p:nvPr>
            <p:ph type="dt" idx="1"/>
          </p:nvPr>
        </p:nvSpPr>
        <p:spPr>
          <a:xfrm>
            <a:off x="3936768" y="0"/>
            <a:ext cx="3011699" cy="463407"/>
          </a:xfrm>
          <a:prstGeom prst="rect">
            <a:avLst/>
          </a:prstGeom>
        </p:spPr>
        <p:txBody>
          <a:bodyPr vert="horz" lIns="92487" tIns="46244" rIns="92487" bIns="46244" rtlCol="0"/>
          <a:lstStyle>
            <a:lvl1pPr algn="r">
              <a:defRPr sz="1200"/>
            </a:lvl1pPr>
          </a:lstStyle>
          <a:p>
            <a:fld id="{22FAB069-992A-482E-8CD4-63356084B1A6}" type="datetimeFigureOut">
              <a:rPr lang="en-GH" smtClean="0"/>
              <a:t>07/20/2022</a:t>
            </a:fld>
            <a:endParaRPr lang="en-GH"/>
          </a:p>
        </p:txBody>
      </p:sp>
      <p:sp>
        <p:nvSpPr>
          <p:cNvPr id="4" name="Slide Image Placeholder 3"/>
          <p:cNvSpPr>
            <a:spLocks noGrp="1" noRot="1" noChangeAspect="1"/>
          </p:cNvSpPr>
          <p:nvPr>
            <p:ph type="sldImg" idx="2"/>
          </p:nvPr>
        </p:nvSpPr>
        <p:spPr>
          <a:xfrm>
            <a:off x="706438" y="1154113"/>
            <a:ext cx="5537200" cy="3116262"/>
          </a:xfrm>
          <a:prstGeom prst="rect">
            <a:avLst/>
          </a:prstGeom>
          <a:noFill/>
          <a:ln w="12700">
            <a:solidFill>
              <a:prstClr val="black"/>
            </a:solidFill>
          </a:ln>
        </p:spPr>
        <p:txBody>
          <a:bodyPr vert="horz" lIns="92487" tIns="46244" rIns="92487" bIns="46244" rtlCol="0" anchor="ctr"/>
          <a:lstStyle/>
          <a:p>
            <a:endParaRPr lang="en-GH"/>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6" name="Footer Placeholder 5"/>
          <p:cNvSpPr>
            <a:spLocks noGrp="1"/>
          </p:cNvSpPr>
          <p:nvPr>
            <p:ph type="ftr" sz="quarter" idx="4"/>
          </p:nvPr>
        </p:nvSpPr>
        <p:spPr>
          <a:xfrm>
            <a:off x="0" y="8772669"/>
            <a:ext cx="3011699" cy="463406"/>
          </a:xfrm>
          <a:prstGeom prst="rect">
            <a:avLst/>
          </a:prstGeom>
        </p:spPr>
        <p:txBody>
          <a:bodyPr vert="horz" lIns="92487" tIns="46244" rIns="92487" bIns="46244" rtlCol="0" anchor="b"/>
          <a:lstStyle>
            <a:lvl1pPr algn="l">
              <a:defRPr sz="1200"/>
            </a:lvl1pPr>
          </a:lstStyle>
          <a:p>
            <a:endParaRPr lang="en-GH"/>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7" tIns="46244" rIns="92487" bIns="46244" rtlCol="0" anchor="b"/>
          <a:lstStyle>
            <a:lvl1pPr algn="r">
              <a:defRPr sz="1200"/>
            </a:lvl1pPr>
          </a:lstStyle>
          <a:p>
            <a:fld id="{A55AB24A-4527-4D98-81C0-755AAFD41BDC}" type="slidenum">
              <a:rPr lang="en-GH" smtClean="0"/>
              <a:t>‹#›</a:t>
            </a:fld>
            <a:endParaRPr lang="en-GH"/>
          </a:p>
        </p:txBody>
      </p:sp>
    </p:spTree>
    <p:extLst>
      <p:ext uri="{BB962C8B-B14F-4D97-AF65-F5344CB8AC3E}">
        <p14:creationId xmlns:p14="http://schemas.microsoft.com/office/powerpoint/2010/main" val="193042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H" dirty="0"/>
          </a:p>
        </p:txBody>
      </p:sp>
      <p:sp>
        <p:nvSpPr>
          <p:cNvPr id="4" name="Slide Number Placeholder 3"/>
          <p:cNvSpPr>
            <a:spLocks noGrp="1"/>
          </p:cNvSpPr>
          <p:nvPr>
            <p:ph type="sldNum" sz="quarter" idx="5"/>
          </p:nvPr>
        </p:nvSpPr>
        <p:spPr/>
        <p:txBody>
          <a:bodyPr/>
          <a:lstStyle/>
          <a:p>
            <a:fld id="{A55AB24A-4527-4D98-81C0-755AAFD41BDC}" type="slidenum">
              <a:rPr lang="en-GH" smtClean="0"/>
              <a:t>2</a:t>
            </a:fld>
            <a:endParaRPr lang="en-GH"/>
          </a:p>
        </p:txBody>
      </p:sp>
    </p:spTree>
    <p:extLst>
      <p:ext uri="{BB962C8B-B14F-4D97-AF65-F5344CB8AC3E}">
        <p14:creationId xmlns:p14="http://schemas.microsoft.com/office/powerpoint/2010/main" val="2775352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5AB24A-4527-4D98-81C0-755AAFD41BDC}" type="slidenum">
              <a:rPr lang="en-GH" smtClean="0"/>
              <a:t>44</a:t>
            </a:fld>
            <a:endParaRPr lang="en-GH"/>
          </a:p>
        </p:txBody>
      </p:sp>
    </p:spTree>
    <p:extLst>
      <p:ext uri="{BB962C8B-B14F-4D97-AF65-F5344CB8AC3E}">
        <p14:creationId xmlns:p14="http://schemas.microsoft.com/office/powerpoint/2010/main" val="3526474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5AB24A-4527-4D98-81C0-755AAFD41BDC}" type="slidenum">
              <a:rPr lang="en-GH" smtClean="0"/>
              <a:t>47</a:t>
            </a:fld>
            <a:endParaRPr lang="en-GH"/>
          </a:p>
        </p:txBody>
      </p:sp>
    </p:spTree>
    <p:extLst>
      <p:ext uri="{BB962C8B-B14F-4D97-AF65-F5344CB8AC3E}">
        <p14:creationId xmlns:p14="http://schemas.microsoft.com/office/powerpoint/2010/main" val="36984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5AB24A-4527-4D98-81C0-755AAFD41BDC}" type="slidenum">
              <a:rPr lang="en-GH" smtClean="0"/>
              <a:t>4</a:t>
            </a:fld>
            <a:endParaRPr lang="en-GH"/>
          </a:p>
        </p:txBody>
      </p:sp>
    </p:spTree>
    <p:extLst>
      <p:ext uri="{BB962C8B-B14F-4D97-AF65-F5344CB8AC3E}">
        <p14:creationId xmlns:p14="http://schemas.microsoft.com/office/powerpoint/2010/main" val="3574332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5AB24A-4527-4D98-81C0-755AAFD41BDC}" type="slidenum">
              <a:rPr lang="en-GH" smtClean="0"/>
              <a:t>10</a:t>
            </a:fld>
            <a:endParaRPr lang="en-GH"/>
          </a:p>
        </p:txBody>
      </p:sp>
    </p:spTree>
    <p:extLst>
      <p:ext uri="{BB962C8B-B14F-4D97-AF65-F5344CB8AC3E}">
        <p14:creationId xmlns:p14="http://schemas.microsoft.com/office/powerpoint/2010/main" val="1160537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H" strike="noStrike" dirty="0"/>
          </a:p>
        </p:txBody>
      </p:sp>
      <p:sp>
        <p:nvSpPr>
          <p:cNvPr id="4" name="Slide Number Placeholder 3"/>
          <p:cNvSpPr>
            <a:spLocks noGrp="1"/>
          </p:cNvSpPr>
          <p:nvPr>
            <p:ph type="sldNum" sz="quarter" idx="5"/>
          </p:nvPr>
        </p:nvSpPr>
        <p:spPr/>
        <p:txBody>
          <a:bodyPr/>
          <a:lstStyle/>
          <a:p>
            <a:fld id="{A55AB24A-4527-4D98-81C0-755AAFD41BDC}" type="slidenum">
              <a:rPr lang="en-GH" smtClean="0"/>
              <a:t>15</a:t>
            </a:fld>
            <a:endParaRPr lang="en-GH"/>
          </a:p>
        </p:txBody>
      </p:sp>
    </p:spTree>
    <p:extLst>
      <p:ext uri="{BB962C8B-B14F-4D97-AF65-F5344CB8AC3E}">
        <p14:creationId xmlns:p14="http://schemas.microsoft.com/office/powerpoint/2010/main" val="773180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solidFill>
                <a:srgbClr val="FF0000"/>
              </a:solidFill>
            </a:endParaRPr>
          </a:p>
        </p:txBody>
      </p:sp>
      <p:sp>
        <p:nvSpPr>
          <p:cNvPr id="4" name="Slide Number Placeholder 3"/>
          <p:cNvSpPr>
            <a:spLocks noGrp="1"/>
          </p:cNvSpPr>
          <p:nvPr>
            <p:ph type="sldNum" sz="quarter" idx="5"/>
          </p:nvPr>
        </p:nvSpPr>
        <p:spPr/>
        <p:txBody>
          <a:bodyPr/>
          <a:lstStyle/>
          <a:p>
            <a:fld id="{A55AB24A-4527-4D98-81C0-755AAFD41BDC}" type="slidenum">
              <a:rPr lang="en-GH" smtClean="0"/>
              <a:t>16</a:t>
            </a:fld>
            <a:endParaRPr lang="en-GH"/>
          </a:p>
        </p:txBody>
      </p:sp>
    </p:spTree>
    <p:extLst>
      <p:ext uri="{BB962C8B-B14F-4D97-AF65-F5344CB8AC3E}">
        <p14:creationId xmlns:p14="http://schemas.microsoft.com/office/powerpoint/2010/main" val="1855687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H" b="0" dirty="0"/>
          </a:p>
        </p:txBody>
      </p:sp>
      <p:sp>
        <p:nvSpPr>
          <p:cNvPr id="4" name="Slide Number Placeholder 3"/>
          <p:cNvSpPr>
            <a:spLocks noGrp="1"/>
          </p:cNvSpPr>
          <p:nvPr>
            <p:ph type="sldNum" sz="quarter" idx="5"/>
          </p:nvPr>
        </p:nvSpPr>
        <p:spPr/>
        <p:txBody>
          <a:bodyPr/>
          <a:lstStyle/>
          <a:p>
            <a:fld id="{A55AB24A-4527-4D98-81C0-755AAFD41BDC}" type="slidenum">
              <a:rPr lang="en-GH" smtClean="0"/>
              <a:t>21</a:t>
            </a:fld>
            <a:endParaRPr lang="en-GH"/>
          </a:p>
        </p:txBody>
      </p:sp>
    </p:spTree>
    <p:extLst>
      <p:ext uri="{BB962C8B-B14F-4D97-AF65-F5344CB8AC3E}">
        <p14:creationId xmlns:p14="http://schemas.microsoft.com/office/powerpoint/2010/main" val="3909979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5AB24A-4527-4D98-81C0-755AAFD41BDC}" type="slidenum">
              <a:rPr lang="en-GH" smtClean="0"/>
              <a:t>22</a:t>
            </a:fld>
            <a:endParaRPr lang="en-GH"/>
          </a:p>
        </p:txBody>
      </p:sp>
    </p:spTree>
    <p:extLst>
      <p:ext uri="{BB962C8B-B14F-4D97-AF65-F5344CB8AC3E}">
        <p14:creationId xmlns:p14="http://schemas.microsoft.com/office/powerpoint/2010/main" val="3149958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5AB24A-4527-4D98-81C0-755AAFD41BDC}" type="slidenum">
              <a:rPr lang="en-GH" smtClean="0"/>
              <a:t>25</a:t>
            </a:fld>
            <a:endParaRPr lang="en-GH"/>
          </a:p>
        </p:txBody>
      </p:sp>
    </p:spTree>
    <p:extLst>
      <p:ext uri="{BB962C8B-B14F-4D97-AF65-F5344CB8AC3E}">
        <p14:creationId xmlns:p14="http://schemas.microsoft.com/office/powerpoint/2010/main" val="1171471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H" dirty="0"/>
          </a:p>
        </p:txBody>
      </p:sp>
      <p:sp>
        <p:nvSpPr>
          <p:cNvPr id="4" name="Slide Number Placeholder 3"/>
          <p:cNvSpPr>
            <a:spLocks noGrp="1"/>
          </p:cNvSpPr>
          <p:nvPr>
            <p:ph type="sldNum" sz="quarter" idx="5"/>
          </p:nvPr>
        </p:nvSpPr>
        <p:spPr/>
        <p:txBody>
          <a:bodyPr/>
          <a:lstStyle/>
          <a:p>
            <a:fld id="{A55AB24A-4527-4D98-81C0-755AAFD41BDC}" type="slidenum">
              <a:rPr lang="en-GH" smtClean="0"/>
              <a:t>26</a:t>
            </a:fld>
            <a:endParaRPr lang="en-GH"/>
          </a:p>
        </p:txBody>
      </p:sp>
    </p:spTree>
    <p:extLst>
      <p:ext uri="{BB962C8B-B14F-4D97-AF65-F5344CB8AC3E}">
        <p14:creationId xmlns:p14="http://schemas.microsoft.com/office/powerpoint/2010/main" val="2810868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1067666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1536961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0D4C18-A2E5-4D1B-A831-CF89031EE9B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1280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2622B06-8432-40E8-BD62-D33FD7D0E729}"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4127491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2622B06-8432-40E8-BD62-D33FD7D0E729}"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D4C18-A2E5-4D1B-A831-CF89031EE9B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4138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2622B06-8432-40E8-BD62-D33FD7D0E729}"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4116385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880012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2176745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1373669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622B06-8432-40E8-BD62-D33FD7D0E729}" type="datetimeFigureOut">
              <a:rPr lang="en-US" smtClean="0"/>
              <a:t>7/20/2022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3488936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622B06-8432-40E8-BD62-D33FD7D0E729}"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3573359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22B06-8432-40E8-BD62-D33FD7D0E729}" type="datetimeFigureOut">
              <a:rPr lang="en-US" smtClean="0"/>
              <a:t>7/20/2022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3058529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622B06-8432-40E8-BD62-D33FD7D0E729}" type="datetimeFigureOut">
              <a:rPr lang="en-US" smtClean="0"/>
              <a:t>7/20/2022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92402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22B06-8432-40E8-BD62-D33FD7D0E729}" type="datetimeFigureOut">
              <a:rPr lang="en-US" smtClean="0"/>
              <a:t>7/20/2022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295015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622B06-8432-40E8-BD62-D33FD7D0E729}"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2072776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622B06-8432-40E8-BD62-D33FD7D0E729}" type="datetimeFigureOut">
              <a:rPr lang="en-US" smtClean="0"/>
              <a:t>7/20/2022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D4C18-A2E5-4D1B-A831-CF89031EE9B1}" type="slidenum">
              <a:rPr lang="en-US" smtClean="0"/>
              <a:t>‹#›</a:t>
            </a:fld>
            <a:endParaRPr lang="en-US"/>
          </a:p>
        </p:txBody>
      </p:sp>
    </p:spTree>
    <p:extLst>
      <p:ext uri="{BB962C8B-B14F-4D97-AF65-F5344CB8AC3E}">
        <p14:creationId xmlns:p14="http://schemas.microsoft.com/office/powerpoint/2010/main" val="2119498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2622B06-8432-40E8-BD62-D33FD7D0E729}" type="datetimeFigureOut">
              <a:rPr lang="en-US" smtClean="0"/>
              <a:t>7/20/2022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90D4C18-A2E5-4D1B-A831-CF89031EE9B1}" type="slidenum">
              <a:rPr lang="en-US" smtClean="0"/>
              <a:t>‹#›</a:t>
            </a:fld>
            <a:endParaRPr lang="en-US"/>
          </a:p>
        </p:txBody>
      </p:sp>
    </p:spTree>
    <p:extLst>
      <p:ext uri="{BB962C8B-B14F-4D97-AF65-F5344CB8AC3E}">
        <p14:creationId xmlns:p14="http://schemas.microsoft.com/office/powerpoint/2010/main" val="1197765797"/>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B84F-808D-49C6-B599-70EC6784E53D}"/>
              </a:ext>
            </a:extLst>
          </p:cNvPr>
          <p:cNvSpPr>
            <a:spLocks noGrp="1"/>
          </p:cNvSpPr>
          <p:nvPr>
            <p:ph type="ctrTitle"/>
          </p:nvPr>
        </p:nvSpPr>
        <p:spPr/>
        <p:txBody>
          <a:bodyPr/>
          <a:lstStyle/>
          <a:p>
            <a:r>
              <a:rPr lang="en-US" dirty="0">
                <a:solidFill>
                  <a:schemeClr val="tx1"/>
                </a:solidFill>
              </a:rPr>
              <a:t>COVID-19 NATIONAL TRUST FUND</a:t>
            </a:r>
          </a:p>
        </p:txBody>
      </p:sp>
      <p:sp>
        <p:nvSpPr>
          <p:cNvPr id="3" name="Subtitle 2">
            <a:extLst>
              <a:ext uri="{FF2B5EF4-FFF2-40B4-BE49-F238E27FC236}">
                <a16:creationId xmlns:a16="http://schemas.microsoft.com/office/drawing/2014/main" id="{AB0FC2BF-AB38-4388-A613-2D65E042F226}"/>
              </a:ext>
            </a:extLst>
          </p:cNvPr>
          <p:cNvSpPr>
            <a:spLocks noGrp="1"/>
          </p:cNvSpPr>
          <p:nvPr>
            <p:ph type="subTitle" idx="1"/>
          </p:nvPr>
        </p:nvSpPr>
        <p:spPr/>
        <p:txBody>
          <a:bodyPr>
            <a:normAutofit/>
          </a:bodyPr>
          <a:lstStyle/>
          <a:p>
            <a:pPr algn="r"/>
            <a:r>
              <a:rPr lang="en-US" sz="2000" b="1" dirty="0">
                <a:solidFill>
                  <a:schemeClr val="accent5"/>
                </a:solidFill>
              </a:rPr>
              <a:t> PRESENTED BY: HER LADYSHIP JUSTICE SOPHIA A. B. AKUFFO (RTD)</a:t>
            </a:r>
          </a:p>
        </p:txBody>
      </p:sp>
    </p:spTree>
    <p:extLst>
      <p:ext uri="{BB962C8B-B14F-4D97-AF65-F5344CB8AC3E}">
        <p14:creationId xmlns:p14="http://schemas.microsoft.com/office/powerpoint/2010/main" val="901230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90E23-98B1-4A73-98ED-465FC1DAC228}"/>
              </a:ext>
            </a:extLst>
          </p:cNvPr>
          <p:cNvSpPr>
            <a:spLocks noGrp="1"/>
          </p:cNvSpPr>
          <p:nvPr>
            <p:ph type="title"/>
          </p:nvPr>
        </p:nvSpPr>
        <p:spPr/>
        <p:txBody>
          <a:bodyPr>
            <a:normAutofit/>
          </a:bodyPr>
          <a:lstStyle/>
          <a:p>
            <a:pPr algn="ctr"/>
            <a:r>
              <a:rPr lang="en-US" sz="4000" b="1" dirty="0">
                <a:solidFill>
                  <a:schemeClr val="tx1"/>
                </a:solidFill>
              </a:rPr>
              <a:t>DONATIONS RECEIVED</a:t>
            </a:r>
            <a:endParaRPr lang="en-GH" sz="4000" b="1" dirty="0">
              <a:solidFill>
                <a:schemeClr val="tx1"/>
              </a:solidFill>
            </a:endParaRPr>
          </a:p>
        </p:txBody>
      </p:sp>
      <p:sp>
        <p:nvSpPr>
          <p:cNvPr id="3" name="Content Placeholder 2">
            <a:extLst>
              <a:ext uri="{FF2B5EF4-FFF2-40B4-BE49-F238E27FC236}">
                <a16:creationId xmlns:a16="http://schemas.microsoft.com/office/drawing/2014/main" id="{B56A351F-6066-4DC8-8FE1-A277D61E2098}"/>
              </a:ext>
            </a:extLst>
          </p:cNvPr>
          <p:cNvSpPr>
            <a:spLocks noGrp="1"/>
          </p:cNvSpPr>
          <p:nvPr>
            <p:ph idx="1"/>
          </p:nvPr>
        </p:nvSpPr>
        <p:spPr>
          <a:xfrm>
            <a:off x="1863307" y="1777042"/>
            <a:ext cx="9799606" cy="4134180"/>
          </a:xfrm>
        </p:spPr>
        <p:txBody>
          <a:bodyPr>
            <a:normAutofit/>
          </a:bodyPr>
          <a:lstStyle/>
          <a:p>
            <a:pPr marL="0" indent="0">
              <a:buNone/>
            </a:pPr>
            <a:r>
              <a:rPr lang="en-US" sz="2400" dirty="0">
                <a:solidFill>
                  <a:schemeClr val="tx1"/>
                </a:solidFill>
                <a:ea typeface="Calibri" panose="020F0502020204030204" pitchFamily="34" charset="0"/>
                <a:cs typeface="Times New Roman" panose="02020603050405020304" pitchFamily="18" charset="0"/>
              </a:rPr>
              <a:t>Two types of donations were received: cash/cheque and in kind</a:t>
            </a:r>
          </a:p>
          <a:p>
            <a:pPr lvl="1"/>
            <a:r>
              <a:rPr lang="en-US" sz="2400" b="1" dirty="0">
                <a:solidFill>
                  <a:schemeClr val="tx1"/>
                </a:solidFill>
                <a:ea typeface="Calibri" panose="020F0502020204030204" pitchFamily="34" charset="0"/>
                <a:cs typeface="Times New Roman" panose="02020603050405020304" pitchFamily="18" charset="0"/>
              </a:rPr>
              <a:t>CASH/CHEQUE:</a:t>
            </a:r>
          </a:p>
          <a:p>
            <a:pPr lvl="2">
              <a:buFont typeface="Wingdings" panose="05000000000000000000" pitchFamily="2" charset="2"/>
              <a:buChar char="Ø"/>
            </a:pPr>
            <a:r>
              <a:rPr lang="en-US" sz="2400" dirty="0">
                <a:solidFill>
                  <a:schemeClr val="tx1"/>
                </a:solidFill>
                <a:ea typeface="Calibri" panose="020F0502020204030204" pitchFamily="34" charset="0"/>
                <a:cs typeface="Times New Roman" panose="02020603050405020304" pitchFamily="18" charset="0"/>
              </a:rPr>
              <a:t> As at 30</a:t>
            </a:r>
            <a:r>
              <a:rPr lang="en-US" sz="2400" baseline="30000" dirty="0">
                <a:solidFill>
                  <a:schemeClr val="tx1"/>
                </a:solidFill>
                <a:ea typeface="Calibri" panose="020F0502020204030204" pitchFamily="34" charset="0"/>
                <a:cs typeface="Times New Roman" panose="02020603050405020304" pitchFamily="18" charset="0"/>
              </a:rPr>
              <a:t>th</a:t>
            </a:r>
            <a:r>
              <a:rPr lang="en-US" sz="2400" dirty="0">
                <a:solidFill>
                  <a:schemeClr val="tx1"/>
                </a:solidFill>
                <a:ea typeface="Calibri" panose="020F0502020204030204" pitchFamily="34" charset="0"/>
                <a:cs typeface="Times New Roman" panose="02020603050405020304" pitchFamily="18" charset="0"/>
              </a:rPr>
              <a:t>  June 2022, the Trust Fund had received a total amount of </a:t>
            </a:r>
            <a:r>
              <a:rPr lang="en-US" sz="2400" b="1" dirty="0">
                <a:solidFill>
                  <a:schemeClr val="tx1"/>
                </a:solidFill>
                <a:ea typeface="Calibri" panose="020F0502020204030204" pitchFamily="34" charset="0"/>
                <a:cs typeface="Times New Roman" panose="02020603050405020304" pitchFamily="18" charset="0"/>
              </a:rPr>
              <a:t>GH</a:t>
            </a:r>
            <a:r>
              <a:rPr lang="en-US" sz="2400" b="1" dirty="0">
                <a:solidFill>
                  <a:schemeClr val="tx1"/>
                </a:solidFill>
                <a:ea typeface="Calibri" panose="020F0502020204030204" pitchFamily="34" charset="0"/>
                <a:cs typeface="Calibri" panose="020F0502020204030204" pitchFamily="34" charset="0"/>
              </a:rPr>
              <a:t>ȼ</a:t>
            </a:r>
            <a:r>
              <a:rPr lang="en-US" sz="2400" b="1" dirty="0">
                <a:solidFill>
                  <a:schemeClr val="tx1"/>
                </a:solidFill>
                <a:ea typeface="Calibri" panose="020F0502020204030204" pitchFamily="34" charset="0"/>
                <a:cs typeface="Times New Roman" panose="02020603050405020304" pitchFamily="18" charset="0"/>
              </a:rPr>
              <a:t>62,329,941.98</a:t>
            </a:r>
            <a:endParaRPr lang="en-US" sz="2400" dirty="0">
              <a:solidFill>
                <a:schemeClr val="tx1"/>
              </a:solidFill>
              <a:latin typeface="+mj-lt"/>
            </a:endParaRPr>
          </a:p>
          <a:p>
            <a:pPr lvl="1"/>
            <a:r>
              <a:rPr lang="en-GB" sz="2400" b="1" dirty="0">
                <a:solidFill>
                  <a:schemeClr val="tx1"/>
                </a:solidFill>
                <a:ea typeface="Calibri" panose="020F0502020204030204" pitchFamily="34" charset="0"/>
                <a:cs typeface="Times New Roman" panose="02020603050405020304" pitchFamily="18" charset="0"/>
              </a:rPr>
              <a:t>IN-KIND</a:t>
            </a:r>
          </a:p>
          <a:p>
            <a:pPr lvl="2">
              <a:buFont typeface="Wingdings" panose="05000000000000000000" pitchFamily="2" charset="2"/>
              <a:buChar char="Ø"/>
            </a:pPr>
            <a:r>
              <a:rPr lang="en-GB" sz="2400" b="1" dirty="0">
                <a:solidFill>
                  <a:schemeClr val="tx1"/>
                </a:solidFill>
                <a:ea typeface="Calibri" panose="020F0502020204030204" pitchFamily="34" charset="0"/>
                <a:cs typeface="Times New Roman" panose="02020603050405020304" pitchFamily="18" charset="0"/>
              </a:rPr>
              <a:t> </a:t>
            </a:r>
            <a:r>
              <a:rPr lang="en-GB" sz="2400" dirty="0">
                <a:solidFill>
                  <a:schemeClr val="tx1"/>
                </a:solidFill>
                <a:ea typeface="Calibri" panose="020F0502020204030204" pitchFamily="34" charset="0"/>
                <a:cs typeface="Times New Roman" panose="02020603050405020304" pitchFamily="18" charset="0"/>
              </a:rPr>
              <a:t>hand sanitizers, cleansing equipment, tinned foods, liquid soap, rice, pasta</a:t>
            </a:r>
          </a:p>
          <a:p>
            <a:pPr lvl="2">
              <a:buFont typeface="Wingdings" panose="05000000000000000000" pitchFamily="2" charset="2"/>
              <a:buChar char="Ø"/>
            </a:pPr>
            <a:r>
              <a:rPr lang="en-GB" sz="2400" dirty="0">
                <a:solidFill>
                  <a:schemeClr val="tx1"/>
                </a:solidFill>
                <a:latin typeface="+mj-lt"/>
                <a:ea typeface="Calibri" panose="020F0502020204030204" pitchFamily="34" charset="0"/>
                <a:cs typeface="Times New Roman" panose="02020603050405020304" pitchFamily="18" charset="0"/>
              </a:rPr>
              <a:t>Also: vehicles</a:t>
            </a:r>
            <a:endParaRPr lang="en-US" sz="2400" dirty="0">
              <a:solidFill>
                <a:schemeClr val="tx1"/>
              </a:solidFill>
              <a:latin typeface="+mj-lt"/>
              <a:ea typeface="Calibri" panose="020F0502020204030204" pitchFamily="34" charset="0"/>
              <a:cs typeface="Times New Roman" panose="02020603050405020304" pitchFamily="18" charset="0"/>
            </a:endParaRPr>
          </a:p>
          <a:p>
            <a:pPr>
              <a:lnSpc>
                <a:spcPct val="100000"/>
              </a:lnSpc>
              <a:buFont typeface="Wingdings" panose="05000000000000000000" pitchFamily="2" charset="2"/>
              <a:buChar char="Ø"/>
            </a:pPr>
            <a:endParaRPr lang="en-US" sz="2400" dirty="0">
              <a:solidFill>
                <a:schemeClr val="tx1"/>
              </a:solidFill>
              <a:latin typeface="+mj-lt"/>
            </a:endParaRPr>
          </a:p>
          <a:p>
            <a:endParaRPr lang="en-GH" dirty="0">
              <a:solidFill>
                <a:schemeClr val="tx1"/>
              </a:solidFill>
              <a:latin typeface="+mj-lt"/>
            </a:endParaRPr>
          </a:p>
        </p:txBody>
      </p:sp>
    </p:spTree>
    <p:extLst>
      <p:ext uri="{BB962C8B-B14F-4D97-AF65-F5344CB8AC3E}">
        <p14:creationId xmlns:p14="http://schemas.microsoft.com/office/powerpoint/2010/main" val="127238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07547-9128-F42C-5362-DC3FC0F2CAA7}"/>
              </a:ext>
            </a:extLst>
          </p:cNvPr>
          <p:cNvSpPr>
            <a:spLocks noGrp="1"/>
          </p:cNvSpPr>
          <p:nvPr>
            <p:ph type="title"/>
          </p:nvPr>
        </p:nvSpPr>
        <p:spPr>
          <a:xfrm>
            <a:off x="1759217" y="366935"/>
            <a:ext cx="8911687" cy="718381"/>
          </a:xfrm>
        </p:spPr>
        <p:txBody>
          <a:bodyPr>
            <a:normAutofit/>
          </a:bodyPr>
          <a:lstStyle/>
          <a:p>
            <a:pPr algn="ctr"/>
            <a:r>
              <a:rPr lang="en-US" sz="4000" b="1" dirty="0">
                <a:solidFill>
                  <a:schemeClr val="tx1"/>
                </a:solidFill>
              </a:rPr>
              <a:t>IN-KIND</a:t>
            </a:r>
            <a:r>
              <a:rPr lang="en-US" sz="4000" b="1" dirty="0"/>
              <a:t> </a:t>
            </a:r>
            <a:r>
              <a:rPr lang="en-US" sz="4000" b="1" dirty="0">
                <a:solidFill>
                  <a:schemeClr val="tx1"/>
                </a:solidFill>
              </a:rPr>
              <a:t>DONATIONS</a:t>
            </a:r>
            <a:endParaRPr lang="en-US" sz="4000" dirty="0">
              <a:solidFill>
                <a:schemeClr val="tx1"/>
              </a:solidFill>
            </a:endParaRPr>
          </a:p>
        </p:txBody>
      </p:sp>
      <p:sp>
        <p:nvSpPr>
          <p:cNvPr id="3" name="Content Placeholder 2">
            <a:extLst>
              <a:ext uri="{FF2B5EF4-FFF2-40B4-BE49-F238E27FC236}">
                <a16:creationId xmlns:a16="http://schemas.microsoft.com/office/drawing/2014/main" id="{F8C8A3F2-9D11-9D63-3055-D38A2B4BE027}"/>
              </a:ext>
            </a:extLst>
          </p:cNvPr>
          <p:cNvSpPr>
            <a:spLocks noGrp="1"/>
          </p:cNvSpPr>
          <p:nvPr>
            <p:ph idx="1"/>
          </p:nvPr>
        </p:nvSpPr>
        <p:spPr>
          <a:xfrm>
            <a:off x="1068224" y="1489995"/>
            <a:ext cx="10647523" cy="3533776"/>
          </a:xfrm>
        </p:spPr>
        <p:txBody>
          <a:bodyPr>
            <a:noAutofit/>
          </a:bodyPr>
          <a:lstStyle/>
          <a:p>
            <a:pPr lvl="1">
              <a:spcBef>
                <a:spcPts val="0"/>
              </a:spcBef>
            </a:pPr>
            <a:r>
              <a:rPr lang="en-GB" sz="2400" dirty="0">
                <a:solidFill>
                  <a:schemeClr val="tx1"/>
                </a:solidFill>
                <a:ea typeface="Calibri" panose="020F0502020204030204" pitchFamily="34" charset="0"/>
                <a:cs typeface="Times New Roman" panose="02020603050405020304" pitchFamily="18" charset="0"/>
              </a:rPr>
              <a:t>Substantial quantity of PPE (hand sanitizer, liquid soap, hand gloves, thermometer guns, nose masks, disposable bedsheets, surgical gowns, face shields, surgical caps, tissue rolls) </a:t>
            </a:r>
          </a:p>
          <a:p>
            <a:pPr lvl="1">
              <a:spcBef>
                <a:spcPts val="0"/>
              </a:spcBef>
            </a:pPr>
            <a:r>
              <a:rPr lang="en-GB" sz="2400" dirty="0">
                <a:solidFill>
                  <a:schemeClr val="tx1"/>
                </a:solidFill>
                <a:ea typeface="Calibri" panose="020F0502020204030204" pitchFamily="34" charset="0"/>
                <a:cs typeface="Times New Roman" panose="02020603050405020304" pitchFamily="18" charset="0"/>
              </a:rPr>
              <a:t>laboratory supplies (reagents)</a:t>
            </a:r>
          </a:p>
          <a:p>
            <a:pPr lvl="1">
              <a:spcBef>
                <a:spcPts val="0"/>
              </a:spcBef>
            </a:pPr>
            <a:r>
              <a:rPr lang="en-GB" sz="2400" dirty="0">
                <a:solidFill>
                  <a:schemeClr val="tx1"/>
                </a:solidFill>
                <a:ea typeface="Calibri" panose="020F0502020204030204" pitchFamily="34" charset="0"/>
                <a:cs typeface="Times New Roman" panose="02020603050405020304" pitchFamily="18" charset="0"/>
              </a:rPr>
              <a:t>non-perishable food items (tinned foods, biscuits, rice, noodles/pasta)</a:t>
            </a:r>
          </a:p>
          <a:p>
            <a:pPr lvl="1"/>
            <a:r>
              <a:rPr lang="en-GB" sz="2400" dirty="0">
                <a:solidFill>
                  <a:schemeClr val="tx1"/>
                </a:solidFill>
                <a:latin typeface="+mj-lt"/>
                <a:ea typeface="Calibri" panose="020F0502020204030204" pitchFamily="34" charset="0"/>
                <a:cs typeface="Times New Roman" panose="02020603050405020304" pitchFamily="18" charset="0"/>
              </a:rPr>
              <a:t>fuel coupons</a:t>
            </a:r>
          </a:p>
          <a:p>
            <a:pPr lvl="1"/>
            <a:r>
              <a:rPr lang="en-GB" sz="2400" dirty="0">
                <a:solidFill>
                  <a:schemeClr val="tx1"/>
                </a:solidFill>
                <a:latin typeface="+mj-lt"/>
                <a:ea typeface="Calibri" panose="020F0502020204030204" pitchFamily="34" charset="0"/>
                <a:cs typeface="Times New Roman" panose="02020603050405020304" pitchFamily="18" charset="0"/>
              </a:rPr>
              <a:t>mechanical and solar hand washing basins (cleansing equipment)</a:t>
            </a:r>
          </a:p>
          <a:p>
            <a:pPr lvl="1"/>
            <a:r>
              <a:rPr lang="en-GB" sz="2400" dirty="0">
                <a:solidFill>
                  <a:schemeClr val="tx1"/>
                </a:solidFill>
                <a:latin typeface="+mj-lt"/>
                <a:ea typeface="Calibri" panose="020F0502020204030204" pitchFamily="34" charset="0"/>
                <a:cs typeface="Times New Roman" panose="02020603050405020304" pitchFamily="18" charset="0"/>
              </a:rPr>
              <a:t>two (2) oil paintings depicting the fight against the pandemic</a:t>
            </a:r>
          </a:p>
          <a:p>
            <a:pPr lvl="1"/>
            <a:r>
              <a:rPr lang="en-GB" sz="2400" dirty="0">
                <a:solidFill>
                  <a:schemeClr val="tx1"/>
                </a:solidFill>
                <a:latin typeface="+mj-lt"/>
                <a:ea typeface="Calibri" panose="020F0502020204030204" pitchFamily="34" charset="0"/>
                <a:cs typeface="Times New Roman" panose="02020603050405020304" pitchFamily="18" charset="0"/>
              </a:rPr>
              <a:t>vehicles (saloon cars, pick-ups, ambulance)</a:t>
            </a:r>
          </a:p>
        </p:txBody>
      </p:sp>
    </p:spTree>
    <p:extLst>
      <p:ext uri="{BB962C8B-B14F-4D97-AF65-F5344CB8AC3E}">
        <p14:creationId xmlns:p14="http://schemas.microsoft.com/office/powerpoint/2010/main" val="1099468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09B3A-342D-9EED-4049-65A351D4104D}"/>
              </a:ext>
            </a:extLst>
          </p:cNvPr>
          <p:cNvSpPr>
            <a:spLocks noGrp="1"/>
          </p:cNvSpPr>
          <p:nvPr>
            <p:ph type="title"/>
          </p:nvPr>
        </p:nvSpPr>
        <p:spPr>
          <a:xfrm>
            <a:off x="2592925" y="624110"/>
            <a:ext cx="8911687" cy="777400"/>
          </a:xfrm>
        </p:spPr>
        <p:txBody>
          <a:bodyPr>
            <a:normAutofit/>
          </a:bodyPr>
          <a:lstStyle/>
          <a:p>
            <a:pPr algn="ctr"/>
            <a:r>
              <a:rPr lang="en-US" sz="4000" b="1" dirty="0">
                <a:solidFill>
                  <a:schemeClr val="tx1"/>
                </a:solidFill>
              </a:rPr>
              <a:t>IN-KIND</a:t>
            </a:r>
            <a:r>
              <a:rPr lang="en-US" sz="4000" b="1" dirty="0"/>
              <a:t> </a:t>
            </a:r>
            <a:r>
              <a:rPr lang="en-US" sz="4000" b="1" dirty="0">
                <a:solidFill>
                  <a:schemeClr val="tx1"/>
                </a:solidFill>
              </a:rPr>
              <a:t>DONATIONS </a:t>
            </a:r>
            <a:r>
              <a:rPr lang="en-US" sz="2400" b="1" dirty="0">
                <a:solidFill>
                  <a:schemeClr val="tx1"/>
                </a:solidFill>
              </a:rPr>
              <a:t>(CON’T)</a:t>
            </a:r>
            <a:endParaRPr lang="en-US" sz="4000" dirty="0"/>
          </a:p>
        </p:txBody>
      </p:sp>
      <p:sp>
        <p:nvSpPr>
          <p:cNvPr id="3" name="Content Placeholder 2">
            <a:extLst>
              <a:ext uri="{FF2B5EF4-FFF2-40B4-BE49-F238E27FC236}">
                <a16:creationId xmlns:a16="http://schemas.microsoft.com/office/drawing/2014/main" id="{40A41DF9-8FE1-64B2-9986-8B6E93823921}"/>
              </a:ext>
            </a:extLst>
          </p:cNvPr>
          <p:cNvSpPr>
            <a:spLocks noGrp="1"/>
          </p:cNvSpPr>
          <p:nvPr>
            <p:ph idx="1"/>
          </p:nvPr>
        </p:nvSpPr>
        <p:spPr>
          <a:xfrm>
            <a:off x="1803163" y="1749815"/>
            <a:ext cx="9701449" cy="3514394"/>
          </a:xfrm>
        </p:spPr>
        <p:txBody>
          <a:bodyPr>
            <a:normAutofit/>
          </a:bodyPr>
          <a:lstStyle/>
          <a:p>
            <a:pPr marL="0" indent="0">
              <a:buNone/>
            </a:pPr>
            <a:r>
              <a:rPr lang="en-GB" sz="2400" dirty="0">
                <a:solidFill>
                  <a:schemeClr val="tx1"/>
                </a:solidFill>
                <a:ea typeface="Calibri" panose="020F0502020204030204" pitchFamily="34" charset="0"/>
                <a:cs typeface="Times New Roman" panose="02020603050405020304" pitchFamily="18" charset="0"/>
              </a:rPr>
              <a:t>PPE and laboratory supplies donated to:</a:t>
            </a:r>
          </a:p>
          <a:p>
            <a:r>
              <a:rPr lang="en-GB" sz="2400" dirty="0">
                <a:solidFill>
                  <a:schemeClr val="tx1"/>
                </a:solidFill>
                <a:ea typeface="Calibri" panose="020F0502020204030204" pitchFamily="34" charset="0"/>
                <a:cs typeface="Times New Roman" panose="02020603050405020304" pitchFamily="18" charset="0"/>
              </a:rPr>
              <a:t>Noguchi Memorial Institute for Medical Research</a:t>
            </a:r>
          </a:p>
          <a:p>
            <a:r>
              <a:rPr lang="en-GB" sz="2400" dirty="0">
                <a:solidFill>
                  <a:schemeClr val="tx1"/>
                </a:solidFill>
                <a:ea typeface="Calibri" panose="020F0502020204030204" pitchFamily="34" charset="0"/>
                <a:cs typeface="Times New Roman" panose="02020603050405020304" pitchFamily="18" charset="0"/>
              </a:rPr>
              <a:t>COVID-19 Care Management Centres</a:t>
            </a:r>
          </a:p>
          <a:p>
            <a:r>
              <a:rPr lang="en-GB" sz="2400" dirty="0">
                <a:solidFill>
                  <a:schemeClr val="tx1"/>
                </a:solidFill>
                <a:ea typeface="Calibri" panose="020F0502020204030204" pitchFamily="34" charset="0"/>
                <a:cs typeface="Times New Roman" panose="02020603050405020304" pitchFamily="18" charset="0"/>
              </a:rPr>
              <a:t>Ghana Health Service facilities</a:t>
            </a:r>
          </a:p>
          <a:p>
            <a:r>
              <a:rPr lang="en-GB" sz="2400" dirty="0">
                <a:solidFill>
                  <a:schemeClr val="tx1"/>
                </a:solidFill>
                <a:ea typeface="Calibri" panose="020F0502020204030204" pitchFamily="34" charset="0"/>
                <a:cs typeface="Times New Roman" panose="02020603050405020304" pitchFamily="18" charset="0"/>
              </a:rPr>
              <a:t>Other public as well as private health institutions across the country.</a:t>
            </a:r>
          </a:p>
          <a:p>
            <a:endParaRPr lang="en-US" sz="2400" dirty="0"/>
          </a:p>
        </p:txBody>
      </p:sp>
    </p:spTree>
    <p:extLst>
      <p:ext uri="{BB962C8B-B14F-4D97-AF65-F5344CB8AC3E}">
        <p14:creationId xmlns:p14="http://schemas.microsoft.com/office/powerpoint/2010/main" val="3180679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A01A3-115A-4577-3105-B81850F94161}"/>
              </a:ext>
            </a:extLst>
          </p:cNvPr>
          <p:cNvSpPr>
            <a:spLocks noGrp="1"/>
          </p:cNvSpPr>
          <p:nvPr>
            <p:ph type="title"/>
          </p:nvPr>
        </p:nvSpPr>
        <p:spPr>
          <a:xfrm>
            <a:off x="1993692" y="578390"/>
            <a:ext cx="8911687" cy="1280890"/>
          </a:xfrm>
        </p:spPr>
        <p:txBody>
          <a:bodyPr>
            <a:normAutofit/>
          </a:bodyPr>
          <a:lstStyle/>
          <a:p>
            <a:pPr algn="ctr"/>
            <a:r>
              <a:rPr kumimoji="0" lang="en-US" sz="4000" b="1" i="0" u="none" strike="noStrike" kern="1200" spc="0" normalizeH="0" baseline="0" noProof="0" dirty="0">
                <a:ln>
                  <a:noFill/>
                </a:ln>
                <a:solidFill>
                  <a:schemeClr val="tx1"/>
                </a:solidFill>
                <a:effectLst/>
                <a:uLnTx/>
                <a:uFillTx/>
                <a:ea typeface="+mj-ea"/>
                <a:cs typeface="+mj-cs"/>
              </a:rPr>
              <a:t>IN-KIND DONATIONS </a:t>
            </a:r>
            <a:r>
              <a:rPr kumimoji="0" lang="en-US" sz="2400" b="1" i="0" u="none" strike="noStrike" kern="1200" spc="0" normalizeH="0" baseline="0" noProof="0" dirty="0">
                <a:ln>
                  <a:noFill/>
                </a:ln>
                <a:solidFill>
                  <a:schemeClr val="tx1"/>
                </a:solidFill>
                <a:effectLst/>
                <a:uLnTx/>
                <a:uFillTx/>
                <a:ea typeface="+mj-ea"/>
                <a:cs typeface="+mj-cs"/>
              </a:rPr>
              <a:t>(CON’T)</a:t>
            </a:r>
            <a:endParaRPr lang="en-US" sz="4800" dirty="0">
              <a:solidFill>
                <a:schemeClr val="tx1"/>
              </a:solidFill>
            </a:endParaRPr>
          </a:p>
        </p:txBody>
      </p:sp>
      <p:sp>
        <p:nvSpPr>
          <p:cNvPr id="3" name="Content Placeholder 2">
            <a:extLst>
              <a:ext uri="{FF2B5EF4-FFF2-40B4-BE49-F238E27FC236}">
                <a16:creationId xmlns:a16="http://schemas.microsoft.com/office/drawing/2014/main" id="{93819C4A-54BF-346D-B7E9-4A02675C74D9}"/>
              </a:ext>
            </a:extLst>
          </p:cNvPr>
          <p:cNvSpPr>
            <a:spLocks noGrp="1"/>
          </p:cNvSpPr>
          <p:nvPr>
            <p:ph idx="1"/>
          </p:nvPr>
        </p:nvSpPr>
        <p:spPr>
          <a:xfrm>
            <a:off x="1440179" y="1859280"/>
            <a:ext cx="10407016" cy="3777622"/>
          </a:xfrm>
        </p:spPr>
        <p:txBody>
          <a:bodyPr>
            <a:noAutofit/>
          </a:bodyPr>
          <a:lstStyle/>
          <a:p>
            <a:pPr marL="0" indent="0">
              <a:buNone/>
            </a:pPr>
            <a:r>
              <a:rPr lang="en-US" sz="2400" dirty="0">
                <a:solidFill>
                  <a:schemeClr val="tx1"/>
                </a:solidFill>
              </a:rPr>
              <a:t>The vehicles were distributed as follows:</a:t>
            </a:r>
          </a:p>
          <a:p>
            <a:pPr lvl="1">
              <a:buFont typeface="Wingdings" panose="05000000000000000000" pitchFamily="2" charset="2"/>
              <a:buChar char="Ø"/>
            </a:pPr>
            <a:r>
              <a:rPr lang="en-US" sz="2400" dirty="0">
                <a:solidFill>
                  <a:schemeClr val="tx1"/>
                </a:solidFill>
                <a:cs typeface="Arial" panose="020B0604020202020204" pitchFamily="34" charset="0"/>
              </a:rPr>
              <a:t>1 Hyundai H-1 ambulance – donated to Ga East Municipal Hospital</a:t>
            </a:r>
          </a:p>
          <a:p>
            <a:pPr marL="457200" lvl="1" indent="0">
              <a:buNone/>
            </a:pPr>
            <a:endParaRPr lang="en-US" sz="2400" dirty="0">
              <a:solidFill>
                <a:schemeClr val="tx1"/>
              </a:solidFill>
              <a:cs typeface="Arial" panose="020B0604020202020204" pitchFamily="34" charset="0"/>
            </a:endParaRPr>
          </a:p>
          <a:p>
            <a:pPr marL="742950" marR="0" lvl="1" indent="-285750" algn="l" defTabSz="457200" rtl="0" eaLnBrk="1" fontAlgn="auto" latinLnBrk="0" hangingPunct="1">
              <a:lnSpc>
                <a:spcPct val="100000"/>
              </a:lnSpc>
              <a:spcBef>
                <a:spcPts val="1000"/>
              </a:spcBef>
              <a:spcAft>
                <a:spcPts val="0"/>
              </a:spcAft>
              <a:buClr>
                <a:srgbClr val="A53010"/>
              </a:buClr>
              <a:buSzTx/>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ea typeface="+mn-ea"/>
                <a:cs typeface="Arial" panose="020B0604020202020204" pitchFamily="34" charset="0"/>
              </a:rPr>
              <a:t>1 Nissan Hardbody pickup – donated to UHAS COVID-19 Testing Care Centre, Ho</a:t>
            </a:r>
          </a:p>
          <a:p>
            <a:pPr marL="457200" marR="0" lvl="1" indent="0" algn="l" defTabSz="457200" rtl="0" eaLnBrk="1" fontAlgn="auto" latinLnBrk="0" hangingPunct="1">
              <a:lnSpc>
                <a:spcPct val="100000"/>
              </a:lnSpc>
              <a:spcBef>
                <a:spcPts val="1000"/>
              </a:spcBef>
              <a:spcAft>
                <a:spcPts val="0"/>
              </a:spcAft>
              <a:buClr>
                <a:srgbClr val="A53010"/>
              </a:buClr>
              <a:buSzTx/>
              <a:buNone/>
              <a:tabLst/>
              <a:defRPr/>
            </a:pPr>
            <a:endParaRPr kumimoji="0" lang="en-US" sz="2400" b="0" i="0" u="none" strike="noStrike" kern="1200" cap="none" spc="0" normalizeH="0" baseline="0" noProof="0" dirty="0">
              <a:ln>
                <a:noFill/>
              </a:ln>
              <a:solidFill>
                <a:prstClr val="black"/>
              </a:solidFill>
              <a:effectLst/>
              <a:uLnTx/>
              <a:uFillTx/>
              <a:ea typeface="+mn-ea"/>
              <a:cs typeface="Arial" panose="020B0604020202020204" pitchFamily="34" charset="0"/>
            </a:endParaRPr>
          </a:p>
          <a:p>
            <a:pPr marL="742950" marR="0" lvl="1" indent="-285750" algn="l" defTabSz="457200" rtl="0" eaLnBrk="1" fontAlgn="auto" latinLnBrk="0" hangingPunct="1">
              <a:lnSpc>
                <a:spcPct val="100000"/>
              </a:lnSpc>
              <a:spcBef>
                <a:spcPts val="1000"/>
              </a:spcBef>
              <a:spcAft>
                <a:spcPts val="0"/>
              </a:spcAft>
              <a:buClr>
                <a:srgbClr val="A53010"/>
              </a:buClr>
              <a:buSzTx/>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ea typeface="+mn-ea"/>
                <a:cs typeface="Arial" panose="020B0604020202020204" pitchFamily="34" charset="0"/>
              </a:rPr>
              <a:t>2 Mitsubishi L200 pickups – donated to Tamale National Public Health Laboratory and </a:t>
            </a:r>
            <a:r>
              <a:rPr kumimoji="0" lang="en-US" sz="2400" b="0" i="0" u="none" strike="noStrike" kern="1200" cap="none" spc="0" normalizeH="0" baseline="0" noProof="0" dirty="0" err="1">
                <a:ln>
                  <a:noFill/>
                </a:ln>
                <a:solidFill>
                  <a:prstClr val="black"/>
                </a:solidFill>
                <a:effectLst/>
                <a:uLnTx/>
                <a:uFillTx/>
                <a:ea typeface="+mn-ea"/>
                <a:cs typeface="Arial" panose="020B0604020202020204" pitchFamily="34" charset="0"/>
              </a:rPr>
              <a:t>Nat’l</a:t>
            </a:r>
            <a:r>
              <a:rPr kumimoji="0" lang="en-US" sz="2400" b="0"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US" sz="2400" b="0" i="0" u="none" strike="noStrike" kern="1200" cap="none" spc="0" normalizeH="0" baseline="0" noProof="0" dirty="0" err="1">
                <a:ln>
                  <a:noFill/>
                </a:ln>
                <a:solidFill>
                  <a:prstClr val="black"/>
                </a:solidFill>
                <a:effectLst/>
                <a:uLnTx/>
                <a:uFillTx/>
                <a:ea typeface="+mn-ea"/>
                <a:cs typeface="Arial" panose="020B0604020202020204" pitchFamily="34" charset="0"/>
              </a:rPr>
              <a:t>C’ssion</a:t>
            </a:r>
            <a:r>
              <a:rPr kumimoji="0" lang="en-US" sz="2400" b="0" i="0" u="none" strike="noStrike" kern="1200" cap="none" spc="0" normalizeH="0" baseline="0" noProof="0" dirty="0">
                <a:ln>
                  <a:noFill/>
                </a:ln>
                <a:solidFill>
                  <a:prstClr val="black"/>
                </a:solidFill>
                <a:effectLst/>
                <a:uLnTx/>
                <a:uFillTx/>
                <a:ea typeface="+mn-ea"/>
                <a:cs typeface="Arial" panose="020B0604020202020204" pitchFamily="34" charset="0"/>
              </a:rPr>
              <a:t> on Culture respectively.</a:t>
            </a:r>
          </a:p>
        </p:txBody>
      </p:sp>
    </p:spTree>
    <p:extLst>
      <p:ext uri="{BB962C8B-B14F-4D97-AF65-F5344CB8AC3E}">
        <p14:creationId xmlns:p14="http://schemas.microsoft.com/office/powerpoint/2010/main" val="1559433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E88B-8E29-3A95-464D-ECC086CDFEAC}"/>
              </a:ext>
            </a:extLst>
          </p:cNvPr>
          <p:cNvSpPr>
            <a:spLocks noGrp="1"/>
          </p:cNvSpPr>
          <p:nvPr>
            <p:ph type="title"/>
          </p:nvPr>
        </p:nvSpPr>
        <p:spPr>
          <a:xfrm>
            <a:off x="1813561" y="680307"/>
            <a:ext cx="8911687" cy="1280890"/>
          </a:xfrm>
        </p:spPr>
        <p:txBody>
          <a:bodyPr>
            <a:normAutofit/>
          </a:bodyPr>
          <a:lstStyle/>
          <a:p>
            <a:pPr algn="ctr"/>
            <a:r>
              <a:rPr kumimoji="0" lang="en-US" sz="4000" b="1" i="0" u="none" strike="noStrike" kern="1200" cap="none" spc="0" normalizeH="0" baseline="0" noProof="0" dirty="0">
                <a:ln>
                  <a:noFill/>
                </a:ln>
                <a:solidFill>
                  <a:prstClr val="black"/>
                </a:solidFill>
                <a:effectLst/>
                <a:uLnTx/>
                <a:uFillTx/>
                <a:latin typeface="Century Gothic" panose="020B0502020202020204"/>
                <a:ea typeface="+mj-ea"/>
                <a:cs typeface="+mj-cs"/>
              </a:rPr>
              <a:t>IN-KIND DONATIONS </a:t>
            </a:r>
            <a:r>
              <a:rPr kumimoji="0" lang="en-US" sz="2400" b="1" i="0" u="none" strike="noStrike" kern="1200" cap="none" spc="0" normalizeH="0" baseline="0" noProof="0" dirty="0">
                <a:ln>
                  <a:noFill/>
                </a:ln>
                <a:solidFill>
                  <a:prstClr val="black"/>
                </a:solidFill>
                <a:effectLst/>
                <a:uLnTx/>
                <a:uFillTx/>
                <a:latin typeface="Century Gothic" panose="020B0502020202020204"/>
                <a:ea typeface="+mj-ea"/>
                <a:cs typeface="+mj-cs"/>
              </a:rPr>
              <a:t>(CON’T)</a:t>
            </a:r>
            <a:endParaRPr lang="en-US" sz="4000" dirty="0"/>
          </a:p>
        </p:txBody>
      </p:sp>
      <p:sp>
        <p:nvSpPr>
          <p:cNvPr id="3" name="Text Placeholder 2">
            <a:extLst>
              <a:ext uri="{FF2B5EF4-FFF2-40B4-BE49-F238E27FC236}">
                <a16:creationId xmlns:a16="http://schemas.microsoft.com/office/drawing/2014/main" id="{4DDD954E-4254-FAE6-FC98-16AF77F36A54}"/>
              </a:ext>
            </a:extLst>
          </p:cNvPr>
          <p:cNvSpPr>
            <a:spLocks noGrp="1"/>
          </p:cNvSpPr>
          <p:nvPr>
            <p:ph type="body" idx="1"/>
          </p:nvPr>
        </p:nvSpPr>
        <p:spPr>
          <a:xfrm>
            <a:off x="1653540" y="2096180"/>
            <a:ext cx="9098280" cy="576262"/>
          </a:xfrm>
        </p:spPr>
        <p:txBody>
          <a:bodyPr/>
          <a:lstStyle/>
          <a:p>
            <a:pPr marL="342900" indent="-342900">
              <a:buFont typeface="Wingdings" panose="05000000000000000000" pitchFamily="2" charset="2"/>
              <a:buChar char="Ø"/>
            </a:pPr>
            <a:r>
              <a:rPr lang="en-US" sz="2400" dirty="0">
                <a:solidFill>
                  <a:schemeClr val="tx1"/>
                </a:solidFill>
                <a:cs typeface="Arial" panose="020B0604020202020204" pitchFamily="34" charset="0"/>
              </a:rPr>
              <a:t>10 Chevrolet Cobalt saloon cars – donated to:</a:t>
            </a:r>
            <a:endParaRPr lang="en-US" dirty="0"/>
          </a:p>
        </p:txBody>
      </p:sp>
      <p:sp>
        <p:nvSpPr>
          <p:cNvPr id="4" name="Content Placeholder 3">
            <a:extLst>
              <a:ext uri="{FF2B5EF4-FFF2-40B4-BE49-F238E27FC236}">
                <a16:creationId xmlns:a16="http://schemas.microsoft.com/office/drawing/2014/main" id="{03EEBBCA-4639-7786-0A50-1320FC41426D}"/>
              </a:ext>
            </a:extLst>
          </p:cNvPr>
          <p:cNvSpPr>
            <a:spLocks noGrp="1"/>
          </p:cNvSpPr>
          <p:nvPr>
            <p:ph sz="half" idx="2"/>
          </p:nvPr>
        </p:nvSpPr>
        <p:spPr>
          <a:xfrm>
            <a:off x="601980" y="3297647"/>
            <a:ext cx="5600700" cy="3354060"/>
          </a:xfrm>
        </p:spPr>
        <p:txBody>
          <a:bodyPr>
            <a:normAutofit/>
          </a:bodyPr>
          <a:lstStyle/>
          <a:p>
            <a:pPr marL="800100" lvl="1" indent="-342900">
              <a:buFont typeface="+mj-lt"/>
              <a:buAutoNum type="arabicParenR"/>
            </a:pPr>
            <a:r>
              <a:rPr lang="en-US" sz="2000" dirty="0">
                <a:solidFill>
                  <a:schemeClr val="tx1"/>
                </a:solidFill>
                <a:cs typeface="Arial" panose="020B0604020202020204" pitchFamily="34" charset="0"/>
              </a:rPr>
              <a:t>University of Ghana Medical Centre</a:t>
            </a:r>
          </a:p>
          <a:p>
            <a:pPr marL="800100" lvl="1" indent="-342900">
              <a:buFont typeface="+mj-lt"/>
              <a:buAutoNum type="arabicParenR"/>
            </a:pPr>
            <a:r>
              <a:rPr lang="en-US" sz="2000" dirty="0">
                <a:solidFill>
                  <a:schemeClr val="tx1"/>
                </a:solidFill>
                <a:cs typeface="Arial" panose="020B0604020202020204" pitchFamily="34" charset="0"/>
              </a:rPr>
              <a:t>LEKMA Hospital</a:t>
            </a:r>
          </a:p>
          <a:p>
            <a:pPr marL="800100" lvl="1" indent="-342900">
              <a:buFont typeface="+mj-lt"/>
              <a:buAutoNum type="arabicParenR"/>
            </a:pPr>
            <a:r>
              <a:rPr lang="en-US" sz="2000" dirty="0">
                <a:solidFill>
                  <a:schemeClr val="tx1"/>
                </a:solidFill>
                <a:cs typeface="Arial" panose="020B0604020202020204" pitchFamily="34" charset="0"/>
              </a:rPr>
              <a:t>Kumasi South Regional Hospital</a:t>
            </a:r>
          </a:p>
          <a:p>
            <a:pPr marL="800100" lvl="1" indent="-342900">
              <a:buFont typeface="+mj-lt"/>
              <a:buAutoNum type="arabicParenR"/>
            </a:pPr>
            <a:r>
              <a:rPr lang="en-US" sz="2000" dirty="0">
                <a:solidFill>
                  <a:schemeClr val="tx1"/>
                </a:solidFill>
                <a:cs typeface="Arial" panose="020B0604020202020204" pitchFamily="34" charset="0"/>
              </a:rPr>
              <a:t>Tema General Hospital</a:t>
            </a:r>
          </a:p>
          <a:p>
            <a:pPr marL="800100" lvl="1" indent="-342900">
              <a:buFont typeface="+mj-lt"/>
              <a:buAutoNum type="arabicParenR"/>
            </a:pPr>
            <a:r>
              <a:rPr lang="en-US" sz="2000" dirty="0">
                <a:solidFill>
                  <a:schemeClr val="tx1"/>
                </a:solidFill>
                <a:cs typeface="Arial" panose="020B0604020202020204" pitchFamily="34" charset="0"/>
              </a:rPr>
              <a:t>COVID-19 Care Management Centre, Korle-Bu</a:t>
            </a:r>
            <a:endParaRPr lang="en-US" sz="2000" dirty="0"/>
          </a:p>
        </p:txBody>
      </p:sp>
      <p:sp>
        <p:nvSpPr>
          <p:cNvPr id="5" name="Text Placeholder 4">
            <a:extLst>
              <a:ext uri="{FF2B5EF4-FFF2-40B4-BE49-F238E27FC236}">
                <a16:creationId xmlns:a16="http://schemas.microsoft.com/office/drawing/2014/main" id="{8CE666E3-9EDC-BE2B-8D73-CDD7B97C07CB}"/>
              </a:ext>
            </a:extLst>
          </p:cNvPr>
          <p:cNvSpPr>
            <a:spLocks noGrp="1"/>
          </p:cNvSpPr>
          <p:nvPr>
            <p:ph type="body" sz="quarter" idx="3"/>
          </p:nvPr>
        </p:nvSpPr>
        <p:spPr>
          <a:xfrm rot="5400000">
            <a:off x="6484888" y="7436832"/>
            <a:ext cx="243840" cy="366047"/>
          </a:xfrm>
        </p:spPr>
        <p:txBody>
          <a:bodyPr/>
          <a:lstStyle/>
          <a:p>
            <a:r>
              <a:rPr lang="en-US" dirty="0"/>
              <a:t>   </a:t>
            </a:r>
          </a:p>
        </p:txBody>
      </p:sp>
      <p:sp>
        <p:nvSpPr>
          <p:cNvPr id="6" name="Content Placeholder 5">
            <a:extLst>
              <a:ext uri="{FF2B5EF4-FFF2-40B4-BE49-F238E27FC236}">
                <a16:creationId xmlns:a16="http://schemas.microsoft.com/office/drawing/2014/main" id="{D11C0A5D-235C-0BD2-155F-BC2246CEC315}"/>
              </a:ext>
            </a:extLst>
          </p:cNvPr>
          <p:cNvSpPr>
            <a:spLocks noGrp="1"/>
          </p:cNvSpPr>
          <p:nvPr>
            <p:ph sz="quarter" idx="4"/>
          </p:nvPr>
        </p:nvSpPr>
        <p:spPr>
          <a:xfrm>
            <a:off x="5760721" y="3297647"/>
            <a:ext cx="6187439" cy="3354060"/>
          </a:xfrm>
        </p:spPr>
        <p:txBody>
          <a:bodyPr>
            <a:normAutofit/>
          </a:bodyPr>
          <a:lstStyle/>
          <a:p>
            <a:pPr marL="800100" lvl="1" indent="-342900">
              <a:buFont typeface="+mj-lt"/>
              <a:buAutoNum type="arabicParenR" startAt="6"/>
            </a:pPr>
            <a:r>
              <a:rPr lang="en-US" sz="2000" dirty="0">
                <a:solidFill>
                  <a:schemeClr val="tx1"/>
                </a:solidFill>
                <a:cs typeface="Arial" panose="020B0604020202020204" pitchFamily="34" charset="0"/>
              </a:rPr>
              <a:t>Zonal Public Health Laboratory, Sekondi</a:t>
            </a:r>
          </a:p>
          <a:p>
            <a:pPr marL="800100" lvl="1" indent="-342900">
              <a:buFont typeface="+mj-lt"/>
              <a:buAutoNum type="arabicParenR" startAt="6"/>
            </a:pPr>
            <a:r>
              <a:rPr lang="en-US" sz="2000" dirty="0">
                <a:solidFill>
                  <a:schemeClr val="tx1"/>
                </a:solidFill>
                <a:cs typeface="Arial" panose="020B0604020202020204" pitchFamily="34" charset="0"/>
              </a:rPr>
              <a:t>Pentecost Convention Isolation Centre, Gomoa-</a:t>
            </a:r>
            <a:r>
              <a:rPr lang="en-US" sz="2000" dirty="0" err="1">
                <a:solidFill>
                  <a:schemeClr val="tx1"/>
                </a:solidFill>
                <a:cs typeface="Arial" panose="020B0604020202020204" pitchFamily="34" charset="0"/>
              </a:rPr>
              <a:t>Fetteh</a:t>
            </a:r>
            <a:endParaRPr lang="en-US" sz="2000" dirty="0">
              <a:solidFill>
                <a:schemeClr val="tx1"/>
              </a:solidFill>
              <a:cs typeface="Arial" panose="020B0604020202020204" pitchFamily="34" charset="0"/>
            </a:endParaRPr>
          </a:p>
          <a:p>
            <a:pPr marL="800100" lvl="1" indent="-342900">
              <a:buFont typeface="+mj-lt"/>
              <a:buAutoNum type="arabicParenR" startAt="6"/>
            </a:pPr>
            <a:r>
              <a:rPr lang="en-US" sz="2000" dirty="0">
                <a:solidFill>
                  <a:schemeClr val="tx1"/>
                </a:solidFill>
                <a:cs typeface="Arial" panose="020B0604020202020204" pitchFamily="34" charset="0"/>
              </a:rPr>
              <a:t>Veterinary Division Laboratory, Accra</a:t>
            </a:r>
          </a:p>
          <a:p>
            <a:pPr marL="800100" lvl="1" indent="-342900">
              <a:buFont typeface="+mj-lt"/>
              <a:buAutoNum type="arabicParenR" startAt="6"/>
            </a:pPr>
            <a:r>
              <a:rPr lang="en-US" sz="2000" dirty="0">
                <a:solidFill>
                  <a:schemeClr val="tx1"/>
                </a:solidFill>
                <a:cs typeface="Arial" panose="020B0604020202020204" pitchFamily="34" charset="0"/>
              </a:rPr>
              <a:t>Kumasi Centre for Collaborative Research</a:t>
            </a:r>
          </a:p>
          <a:p>
            <a:pPr marL="800100" lvl="1" indent="-342900">
              <a:buFont typeface="+mj-lt"/>
              <a:buAutoNum type="arabicParenR" startAt="6"/>
            </a:pPr>
            <a:r>
              <a:rPr lang="en-US" sz="2000" dirty="0">
                <a:solidFill>
                  <a:schemeClr val="tx1"/>
                </a:solidFill>
                <a:cs typeface="Arial" panose="020B0604020202020204" pitchFamily="34" charset="0"/>
              </a:rPr>
              <a:t>National Public Health &amp; Reference Laboratory, Korle-Bu</a:t>
            </a:r>
            <a:endParaRPr lang="en-US" sz="2000" dirty="0"/>
          </a:p>
        </p:txBody>
      </p:sp>
    </p:spTree>
    <p:extLst>
      <p:ext uri="{BB962C8B-B14F-4D97-AF65-F5344CB8AC3E}">
        <p14:creationId xmlns:p14="http://schemas.microsoft.com/office/powerpoint/2010/main" val="3793497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3660D-A9FB-45B0-92F3-AB85345C50F2}"/>
              </a:ext>
            </a:extLst>
          </p:cNvPr>
          <p:cNvSpPr>
            <a:spLocks noGrp="1"/>
          </p:cNvSpPr>
          <p:nvPr>
            <p:ph type="title"/>
          </p:nvPr>
        </p:nvSpPr>
        <p:spPr/>
        <p:txBody>
          <a:bodyPr/>
          <a:lstStyle/>
          <a:p>
            <a:pPr algn="ctr"/>
            <a:r>
              <a:rPr lang="en-US" sz="4000" b="1" dirty="0">
                <a:solidFill>
                  <a:schemeClr val="tx1"/>
                </a:solidFill>
              </a:rPr>
              <a:t>FUNDS DISBURSED</a:t>
            </a:r>
            <a:endParaRPr lang="en-GH" b="1" dirty="0">
              <a:solidFill>
                <a:schemeClr val="tx1"/>
              </a:solidFill>
            </a:endParaRPr>
          </a:p>
        </p:txBody>
      </p:sp>
      <p:sp>
        <p:nvSpPr>
          <p:cNvPr id="3" name="Content Placeholder 2">
            <a:extLst>
              <a:ext uri="{FF2B5EF4-FFF2-40B4-BE49-F238E27FC236}">
                <a16:creationId xmlns:a16="http://schemas.microsoft.com/office/drawing/2014/main" id="{97F903FC-769F-4211-9833-2C2683F5DECD}"/>
              </a:ext>
            </a:extLst>
          </p:cNvPr>
          <p:cNvSpPr>
            <a:spLocks noGrp="1"/>
          </p:cNvSpPr>
          <p:nvPr>
            <p:ph idx="1"/>
          </p:nvPr>
        </p:nvSpPr>
        <p:spPr>
          <a:xfrm>
            <a:off x="2112034" y="2159000"/>
            <a:ext cx="9468778" cy="3777622"/>
          </a:xfrm>
        </p:spPr>
        <p:txBody>
          <a:bodyPr>
            <a:noAutofit/>
          </a:bodyPr>
          <a:lstStyle/>
          <a:p>
            <a:pPr>
              <a:buFont typeface="Wingdings" panose="05000000000000000000" pitchFamily="2" charset="2"/>
              <a:buChar char="Ø"/>
            </a:pPr>
            <a:endParaRPr lang="en-US" sz="2400" dirty="0">
              <a:solidFill>
                <a:schemeClr val="tx1"/>
              </a:solidFill>
              <a:effectLst/>
              <a:ea typeface="Tahoma" panose="020B0604030504040204" pitchFamily="34" charset="0"/>
              <a:cs typeface="Tahoma" panose="020B0604030504040204" pitchFamily="34" charset="0"/>
            </a:endParaRPr>
          </a:p>
          <a:p>
            <a:pPr>
              <a:lnSpc>
                <a:spcPct val="150000"/>
              </a:lnSpc>
            </a:pPr>
            <a:r>
              <a:rPr lang="en-US" sz="2400" b="1" dirty="0">
                <a:solidFill>
                  <a:schemeClr val="tx1"/>
                </a:solidFill>
                <a:effectLst/>
                <a:ea typeface="Tahoma" panose="020B0604030504040204" pitchFamily="34" charset="0"/>
                <a:cs typeface="Tahoma" panose="020B0604030504040204" pitchFamily="34" charset="0"/>
              </a:rPr>
              <a:t>As </a:t>
            </a:r>
            <a:r>
              <a:rPr lang="en-US" sz="2400" b="1" dirty="0">
                <a:solidFill>
                  <a:schemeClr val="tx1"/>
                </a:solidFill>
                <a:ea typeface="Tahoma" panose="020B0604030504040204" pitchFamily="34" charset="0"/>
                <a:cs typeface="Tahoma" panose="020B0604030504040204" pitchFamily="34" charset="0"/>
              </a:rPr>
              <a:t>at</a:t>
            </a:r>
            <a:r>
              <a:rPr lang="en-US" sz="2400" b="1" dirty="0">
                <a:solidFill>
                  <a:schemeClr val="tx1"/>
                </a:solidFill>
                <a:effectLst/>
                <a:ea typeface="Tahoma" panose="020B0604030504040204" pitchFamily="34" charset="0"/>
                <a:cs typeface="Tahoma" panose="020B0604030504040204" pitchFamily="34" charset="0"/>
              </a:rPr>
              <a:t> 30</a:t>
            </a:r>
            <a:r>
              <a:rPr lang="en-US" sz="2400" b="1" baseline="30000" dirty="0">
                <a:solidFill>
                  <a:schemeClr val="tx1"/>
                </a:solidFill>
                <a:effectLst/>
                <a:ea typeface="Tahoma" panose="020B0604030504040204" pitchFamily="34" charset="0"/>
                <a:cs typeface="Tahoma" panose="020B0604030504040204" pitchFamily="34" charset="0"/>
              </a:rPr>
              <a:t>th</a:t>
            </a:r>
            <a:r>
              <a:rPr lang="en-US" sz="2400" b="1" dirty="0">
                <a:solidFill>
                  <a:schemeClr val="tx1"/>
                </a:solidFill>
                <a:effectLst/>
                <a:ea typeface="Tahoma" panose="020B0604030504040204" pitchFamily="34" charset="0"/>
                <a:cs typeface="Tahoma" panose="020B0604030504040204" pitchFamily="34" charset="0"/>
              </a:rPr>
              <a:t> </a:t>
            </a:r>
            <a:r>
              <a:rPr lang="en-US" sz="2400" b="1" dirty="0">
                <a:solidFill>
                  <a:schemeClr val="tx1"/>
                </a:solidFill>
                <a:ea typeface="Calibri" panose="020F0502020204030204" pitchFamily="34" charset="0"/>
                <a:cs typeface="Times New Roman" panose="02020603050405020304" pitchFamily="18" charset="0"/>
              </a:rPr>
              <a:t>June 2022</a:t>
            </a:r>
            <a:r>
              <a:rPr lang="en-US" sz="2400" dirty="0">
                <a:solidFill>
                  <a:schemeClr val="tx1"/>
                </a:solidFill>
                <a:effectLst/>
                <a:ea typeface="Tahoma" panose="020B0604030504040204" pitchFamily="34" charset="0"/>
                <a:cs typeface="Tahoma" panose="020B0604030504040204" pitchFamily="34" charset="0"/>
              </a:rPr>
              <a:t>, the Fund had disbursed, for various </a:t>
            </a:r>
            <a:r>
              <a:rPr lang="en-US" sz="2400" dirty="0" err="1">
                <a:solidFill>
                  <a:schemeClr val="tx1"/>
                </a:solidFill>
                <a:effectLst/>
                <a:ea typeface="Tahoma" panose="020B0604030504040204" pitchFamily="34" charset="0"/>
                <a:cs typeface="Tahoma" panose="020B0604030504040204" pitchFamily="34" charset="0"/>
              </a:rPr>
              <a:t>programmes</a:t>
            </a:r>
            <a:r>
              <a:rPr lang="en-US" sz="2400" dirty="0">
                <a:solidFill>
                  <a:schemeClr val="tx1"/>
                </a:solidFill>
                <a:effectLst/>
                <a:ea typeface="Tahoma" panose="020B0604030504040204" pitchFamily="34" charset="0"/>
                <a:cs typeface="Tahoma" panose="020B0604030504040204" pitchFamily="34" charset="0"/>
              </a:rPr>
              <a:t> as well as for administrative purposes and procurement of items, an amount of </a:t>
            </a:r>
            <a:r>
              <a:rPr lang="en-US" sz="2400" b="1" dirty="0">
                <a:solidFill>
                  <a:schemeClr val="tx1"/>
                </a:solidFill>
                <a:effectLst/>
                <a:ea typeface="Tahoma" panose="020B0604030504040204" pitchFamily="34" charset="0"/>
                <a:cs typeface="Tahoma" panose="020B0604030504040204" pitchFamily="34" charset="0"/>
              </a:rPr>
              <a:t>GH¢</a:t>
            </a:r>
            <a:r>
              <a:rPr lang="en-US" sz="2400" b="1" dirty="0">
                <a:solidFill>
                  <a:schemeClr val="tx1"/>
                </a:solidFill>
                <a:ea typeface="Tahoma" panose="020B0604030504040204" pitchFamily="34" charset="0"/>
                <a:cs typeface="Tahoma" panose="020B0604030504040204" pitchFamily="34" charset="0"/>
              </a:rPr>
              <a:t>53,230,805.37</a:t>
            </a:r>
            <a:endParaRPr lang="en-US" sz="2400" dirty="0">
              <a:solidFill>
                <a:schemeClr val="tx1"/>
              </a:solidFill>
              <a:effectLst/>
              <a:ea typeface="Tahoma" panose="020B0604030504040204" pitchFamily="34" charset="0"/>
              <a:cs typeface="Tahoma" panose="020B0604030504040204" pitchFamily="34" charset="0"/>
            </a:endParaRPr>
          </a:p>
          <a:p>
            <a:pPr>
              <a:lnSpc>
                <a:spcPct val="150000"/>
              </a:lnSpc>
            </a:pPr>
            <a:r>
              <a:rPr lang="en-US" sz="2400" dirty="0">
                <a:solidFill>
                  <a:schemeClr val="tx1"/>
                </a:solidFill>
                <a:effectLst/>
                <a:ea typeface="Tahoma" panose="020B0604030504040204" pitchFamily="34" charset="0"/>
                <a:cs typeface="Tahoma" panose="020B0604030504040204" pitchFamily="34" charset="0"/>
              </a:rPr>
              <a:t>The respective donations / transfers to various institutions are as follows:</a:t>
            </a:r>
            <a:endParaRPr lang="en-GH" sz="2400" dirty="0">
              <a:solidFill>
                <a:schemeClr val="tx1"/>
              </a:solidFill>
              <a:effectLs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27264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5C014-B1B9-44AD-858E-D30383313CC0}"/>
              </a:ext>
            </a:extLst>
          </p:cNvPr>
          <p:cNvSpPr>
            <a:spLocks noGrp="1"/>
          </p:cNvSpPr>
          <p:nvPr>
            <p:ph type="title"/>
          </p:nvPr>
        </p:nvSpPr>
        <p:spPr>
          <a:xfrm>
            <a:off x="2048840" y="342756"/>
            <a:ext cx="8911687" cy="1280890"/>
          </a:xfrm>
        </p:spPr>
        <p:txBody>
          <a:bodyPr>
            <a:normAutofit/>
          </a:bodyPr>
          <a:lstStyle/>
          <a:p>
            <a:pPr algn="ctr"/>
            <a:r>
              <a:rPr lang="en-US" sz="4000" b="1" dirty="0">
                <a:solidFill>
                  <a:schemeClr val="tx1"/>
                </a:solidFill>
              </a:rPr>
              <a:t>PROJECT ACTIVITIES : 2020</a:t>
            </a:r>
            <a:endParaRPr lang="en-US" sz="4000" dirty="0">
              <a:solidFill>
                <a:schemeClr val="tx1"/>
              </a:solidFill>
            </a:endParaRPr>
          </a:p>
        </p:txBody>
      </p:sp>
      <p:sp>
        <p:nvSpPr>
          <p:cNvPr id="3" name="Content Placeholder 2">
            <a:extLst>
              <a:ext uri="{FF2B5EF4-FFF2-40B4-BE49-F238E27FC236}">
                <a16:creationId xmlns:a16="http://schemas.microsoft.com/office/drawing/2014/main" id="{4A5F5E43-B569-433C-9BE3-FEF2E7B99B8E}"/>
              </a:ext>
            </a:extLst>
          </p:cNvPr>
          <p:cNvSpPr>
            <a:spLocks noGrp="1"/>
          </p:cNvSpPr>
          <p:nvPr>
            <p:ph idx="1"/>
          </p:nvPr>
        </p:nvSpPr>
        <p:spPr>
          <a:xfrm>
            <a:off x="685800" y="1317309"/>
            <a:ext cx="10955217" cy="3777622"/>
          </a:xfrm>
        </p:spPr>
        <p:txBody>
          <a:bodyPr>
            <a:noAutofit/>
          </a:bodyPr>
          <a:lstStyle/>
          <a:p>
            <a:pPr marL="0" indent="0">
              <a:lnSpc>
                <a:spcPct val="107000"/>
              </a:lnSpc>
              <a:spcAft>
                <a:spcPts val="800"/>
              </a:spcAft>
              <a:buNone/>
            </a:pPr>
            <a:r>
              <a:rPr lang="en-US" sz="3200" b="1" dirty="0">
                <a:solidFill>
                  <a:schemeClr val="tx1"/>
                </a:solidFill>
                <a:effectLst/>
                <a:ea typeface="Tahoma" panose="020B0604030504040204" pitchFamily="34" charset="0"/>
                <a:cs typeface="Tahoma" panose="020B0604030504040204" pitchFamily="34" charset="0"/>
              </a:rPr>
              <a:t>A.  April – December 2020</a:t>
            </a:r>
            <a:endParaRPr lang="en-GH" sz="3200" dirty="0">
              <a:solidFill>
                <a:schemeClr val="tx1"/>
              </a:solidFill>
              <a:effectLst/>
              <a:ea typeface="Tahoma" panose="020B0604030504040204" pitchFamily="34" charset="0"/>
              <a:cs typeface="Tahoma" panose="020B0604030504040204" pitchFamily="34" charset="0"/>
            </a:endParaRPr>
          </a:p>
          <a:p>
            <a:pPr lvl="1" indent="-342900">
              <a:lnSpc>
                <a:spcPct val="107000"/>
              </a:lnSpc>
            </a:pPr>
            <a:r>
              <a:rPr lang="en-US" sz="2400" dirty="0">
                <a:solidFill>
                  <a:schemeClr val="tx1"/>
                </a:solidFill>
                <a:ea typeface="Tahoma" panose="020B0604030504040204" pitchFamily="34" charset="0"/>
                <a:cs typeface="Tahoma" panose="020B0604030504040204" pitchFamily="34" charset="0"/>
              </a:rPr>
              <a:t>P</a:t>
            </a:r>
            <a:r>
              <a:rPr lang="en-US" sz="2400" dirty="0">
                <a:solidFill>
                  <a:schemeClr val="tx1"/>
                </a:solidFill>
                <a:effectLst/>
                <a:ea typeface="Tahoma" panose="020B0604030504040204" pitchFamily="34" charset="0"/>
                <a:cs typeface="Tahoma" panose="020B0604030504040204" pitchFamily="34" charset="0"/>
              </a:rPr>
              <a:t>rocurement of Personal Protective Equipment (</a:t>
            </a:r>
            <a:r>
              <a:rPr lang="en-US" sz="2400" b="1" dirty="0">
                <a:solidFill>
                  <a:schemeClr val="tx1"/>
                </a:solidFill>
                <a:effectLst/>
                <a:ea typeface="Tahoma" panose="020B0604030504040204" pitchFamily="34" charset="0"/>
                <a:cs typeface="Tahoma" panose="020B0604030504040204" pitchFamily="34" charset="0"/>
              </a:rPr>
              <a:t>GH¢10,257,360.00</a:t>
            </a:r>
            <a:r>
              <a:rPr lang="en-US" sz="2400" dirty="0">
                <a:solidFill>
                  <a:schemeClr val="tx1"/>
                </a:solidFill>
                <a:effectLst/>
                <a:ea typeface="Tahoma" panose="020B0604030504040204" pitchFamily="34" charset="0"/>
                <a:cs typeface="Tahoma" panose="020B0604030504040204" pitchFamily="34" charset="0"/>
              </a:rPr>
              <a:t>) for distribution to Ghana Health Service, </a:t>
            </a:r>
            <a:r>
              <a:rPr lang="en-US" sz="2400" i="1" dirty="0">
                <a:solidFill>
                  <a:schemeClr val="tx1"/>
                </a:solidFill>
                <a:effectLst/>
                <a:ea typeface="Tahoma" panose="020B0604030504040204" pitchFamily="34" charset="0"/>
                <a:cs typeface="Tahoma" panose="020B0604030504040204" pitchFamily="34" charset="0"/>
              </a:rPr>
              <a:t>viz.</a:t>
            </a:r>
            <a:r>
              <a:rPr lang="en-US" sz="2400" dirty="0">
                <a:solidFill>
                  <a:schemeClr val="tx1"/>
                </a:solidFill>
                <a:effectLst/>
                <a:ea typeface="Tahoma" panose="020B0604030504040204" pitchFamily="34" charset="0"/>
                <a:cs typeface="Tahoma" panose="020B0604030504040204" pitchFamily="34" charset="0"/>
              </a:rPr>
              <a:t> 56 Regional/ municipal/ district hospitals, COVID-19 Care Management Centres, Isolation Centres; 8 Testing Centres; 126 CHPS compounds.</a:t>
            </a:r>
            <a:endParaRPr lang="en-GH" sz="2400" dirty="0">
              <a:solidFill>
                <a:schemeClr val="tx1"/>
              </a:solidFill>
              <a:effectLst/>
              <a:ea typeface="Tahoma" panose="020B0604030504040204" pitchFamily="34" charset="0"/>
              <a:cs typeface="Tahoma" panose="020B0604030504040204" pitchFamily="34" charset="0"/>
            </a:endParaRPr>
          </a:p>
          <a:p>
            <a:pPr lvl="1" indent="-342900">
              <a:lnSpc>
                <a:spcPct val="107000"/>
              </a:lnSpc>
            </a:pPr>
            <a:r>
              <a:rPr lang="en-US" sz="2400" dirty="0">
                <a:solidFill>
                  <a:schemeClr val="tx1"/>
                </a:solidFill>
                <a:effectLst/>
                <a:ea typeface="Tahoma" panose="020B0604030504040204" pitchFamily="34" charset="0"/>
                <a:cs typeface="Tahoma" panose="020B0604030504040204" pitchFamily="34" charset="0"/>
              </a:rPr>
              <a:t>Contributed </a:t>
            </a:r>
            <a:r>
              <a:rPr lang="en-US" sz="2400" b="1" dirty="0">
                <a:solidFill>
                  <a:schemeClr val="tx1"/>
                </a:solidFill>
                <a:effectLst/>
                <a:ea typeface="Tahoma" panose="020B0604030504040204" pitchFamily="34" charset="0"/>
                <a:cs typeface="Tahoma" panose="020B0604030504040204" pitchFamily="34" charset="0"/>
              </a:rPr>
              <a:t>GH¢6,801,840.00</a:t>
            </a:r>
            <a:r>
              <a:rPr lang="en-US" sz="2400" dirty="0">
                <a:solidFill>
                  <a:schemeClr val="tx1"/>
                </a:solidFill>
                <a:ea typeface="Tahoma" panose="020B0604030504040204" pitchFamily="34" charset="0"/>
                <a:cs typeface="Tahoma" panose="020B0604030504040204" pitchFamily="34" charset="0"/>
              </a:rPr>
              <a:t> to </a:t>
            </a:r>
            <a:r>
              <a:rPr lang="en-US" sz="2400" dirty="0">
                <a:solidFill>
                  <a:schemeClr val="tx1"/>
                </a:solidFill>
                <a:effectLst/>
                <a:ea typeface="Tahoma" panose="020B0604030504040204" pitchFamily="34" charset="0"/>
                <a:cs typeface="Tahoma" panose="020B0604030504040204" pitchFamily="34" charset="0"/>
              </a:rPr>
              <a:t>Ghana COVID-19 Private Sector Fund (GCPSF) for construction of 100-bed National Infectious Disease Centre in Accra at the Ga East Municipal Hospital. </a:t>
            </a:r>
          </a:p>
          <a:p>
            <a:pPr marL="800100" lvl="2" indent="0">
              <a:lnSpc>
                <a:spcPct val="107000"/>
              </a:lnSpc>
              <a:buNone/>
            </a:pPr>
            <a:r>
              <a:rPr lang="en-US" sz="2400" dirty="0">
                <a:solidFill>
                  <a:schemeClr val="tx1"/>
                </a:solidFill>
                <a:ea typeface="Tahoma" panose="020B0604030504040204" pitchFamily="34" charset="0"/>
                <a:cs typeface="Tahoma" panose="020B0604030504040204" pitchFamily="34" charset="0"/>
              </a:rPr>
              <a:t>The facility was commissioned on </a:t>
            </a:r>
            <a:r>
              <a:rPr lang="en-US" sz="2400" dirty="0">
                <a:solidFill>
                  <a:schemeClr val="tx1"/>
                </a:solidFill>
                <a:effectLst/>
                <a:ea typeface="Tahoma" panose="020B0604030504040204" pitchFamily="34" charset="0"/>
                <a:cs typeface="Tahoma" panose="020B0604030504040204" pitchFamily="34" charset="0"/>
              </a:rPr>
              <a:t>24 </a:t>
            </a:r>
            <a:r>
              <a:rPr lang="en-US" sz="2400" dirty="0">
                <a:solidFill>
                  <a:schemeClr val="tx1"/>
                </a:solidFill>
                <a:ea typeface="Tahoma" panose="020B0604030504040204" pitchFamily="34" charset="0"/>
                <a:cs typeface="Tahoma" panose="020B0604030504040204" pitchFamily="34" charset="0"/>
              </a:rPr>
              <a:t>July,</a:t>
            </a:r>
            <a:r>
              <a:rPr lang="en-US" sz="2400" dirty="0">
                <a:solidFill>
                  <a:schemeClr val="tx1"/>
                </a:solidFill>
                <a:effectLst/>
                <a:ea typeface="Tahoma" panose="020B0604030504040204" pitchFamily="34" charset="0"/>
                <a:cs typeface="Tahoma" panose="020B0604030504040204" pitchFamily="34" charset="0"/>
              </a:rPr>
              <a:t> 2020.</a:t>
            </a:r>
            <a:r>
              <a:rPr lang="en-US" sz="2400" dirty="0">
                <a:solidFill>
                  <a:schemeClr val="tx1"/>
                </a:solidFill>
                <a:ea typeface="Tahoma" panose="020B0604030504040204" pitchFamily="34" charset="0"/>
                <a:cs typeface="Tahoma" panose="020B0604030504040204" pitchFamily="34" charset="0"/>
              </a:rPr>
              <a:t> The laboratory and </a:t>
            </a:r>
            <a:r>
              <a:rPr lang="en-US" sz="2400" dirty="0">
                <a:solidFill>
                  <a:schemeClr val="tx1"/>
                </a:solidFill>
                <a:ea typeface="Calibri" panose="020F0502020204030204" pitchFamily="34" charset="0"/>
                <a:cs typeface="Times New Roman" panose="02020603050405020304" pitchFamily="18" charset="0"/>
              </a:rPr>
              <a:t>a ward are named after the National Trust Fund, </a:t>
            </a:r>
            <a:r>
              <a:rPr lang="en-GB" sz="2400" dirty="0">
                <a:solidFill>
                  <a:schemeClr val="tx1"/>
                </a:solidFill>
                <a:ea typeface="Calibri" panose="020F0502020204030204" pitchFamily="34" charset="0"/>
                <a:cs typeface="Times New Roman" panose="02020603050405020304" pitchFamily="18" charset="0"/>
              </a:rPr>
              <a:t>in recognition of</a:t>
            </a:r>
            <a:r>
              <a:rPr lang="en-US" sz="2400" dirty="0">
                <a:solidFill>
                  <a:schemeClr val="tx1"/>
                </a:solidFill>
                <a:ea typeface="Calibri" panose="020F0502020204030204" pitchFamily="34" charset="0"/>
                <a:cs typeface="Times New Roman" panose="02020603050405020304" pitchFamily="18" charset="0"/>
              </a:rPr>
              <a:t> its contribution.</a:t>
            </a:r>
          </a:p>
          <a:p>
            <a:pPr lvl="1" indent="-342900">
              <a:lnSpc>
                <a:spcPct val="107000"/>
              </a:lnSpc>
            </a:pPr>
            <a:endParaRPr lang="en-GH" sz="2400" dirty="0">
              <a:solidFill>
                <a:schemeClr val="tx1"/>
              </a:solidFill>
              <a:effectLs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48748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B701C-5DD1-4868-80B6-0DD87803DF4B}"/>
              </a:ext>
            </a:extLst>
          </p:cNvPr>
          <p:cNvSpPr>
            <a:spLocks noGrp="1"/>
          </p:cNvSpPr>
          <p:nvPr>
            <p:ph type="title"/>
          </p:nvPr>
        </p:nvSpPr>
        <p:spPr>
          <a:xfrm>
            <a:off x="2104845" y="624110"/>
            <a:ext cx="9399767" cy="1280890"/>
          </a:xfrm>
        </p:spPr>
        <p:txBody>
          <a:bodyPr/>
          <a:lstStyle/>
          <a:p>
            <a:pPr algn="ctr"/>
            <a:r>
              <a:rPr lang="en-US" sz="4000" b="1" dirty="0">
                <a:solidFill>
                  <a:schemeClr val="tx1"/>
                </a:solidFill>
              </a:rPr>
              <a:t>PROJECT ACTIVITIES : 2020 </a:t>
            </a:r>
            <a:r>
              <a:rPr lang="en-US" sz="2400" b="1" dirty="0">
                <a:solidFill>
                  <a:schemeClr val="tx1"/>
                </a:solidFill>
              </a:rPr>
              <a:t>(CON’T)</a:t>
            </a:r>
            <a:endParaRPr lang="en-US" sz="2400" dirty="0">
              <a:solidFill>
                <a:schemeClr val="tx1"/>
              </a:solidFill>
            </a:endParaRPr>
          </a:p>
        </p:txBody>
      </p:sp>
      <p:sp>
        <p:nvSpPr>
          <p:cNvPr id="3" name="Content Placeholder 2">
            <a:extLst>
              <a:ext uri="{FF2B5EF4-FFF2-40B4-BE49-F238E27FC236}">
                <a16:creationId xmlns:a16="http://schemas.microsoft.com/office/drawing/2014/main" id="{0ADF255F-0CB0-412E-9839-604F9CC9F957}"/>
              </a:ext>
            </a:extLst>
          </p:cNvPr>
          <p:cNvSpPr>
            <a:spLocks noGrp="1"/>
          </p:cNvSpPr>
          <p:nvPr>
            <p:ph idx="1"/>
          </p:nvPr>
        </p:nvSpPr>
        <p:spPr>
          <a:xfrm>
            <a:off x="1897039" y="1460310"/>
            <a:ext cx="9607573" cy="4450912"/>
          </a:xfrm>
        </p:spPr>
        <p:txBody>
          <a:bodyPr>
            <a:normAutofit fontScale="92500"/>
          </a:bodyPr>
          <a:lstStyle/>
          <a:p>
            <a:r>
              <a:rPr lang="en-US" sz="2400" dirty="0">
                <a:solidFill>
                  <a:schemeClr val="tx1"/>
                </a:solidFill>
                <a:effectLst/>
                <a:ea typeface="Tahoma" panose="020B0604030504040204" pitchFamily="34" charset="0"/>
                <a:cs typeface="Tahoma" panose="020B0604030504040204" pitchFamily="34" charset="0"/>
              </a:rPr>
              <a:t>Support to National Commission for Civic Education (NCCE): to procure needed logistics such as 50 PA </a:t>
            </a:r>
            <a:r>
              <a:rPr lang="en-US" sz="2400" dirty="0">
                <a:solidFill>
                  <a:schemeClr val="tx1"/>
                </a:solidFill>
                <a:ea typeface="Tahoma" panose="020B0604030504040204" pitchFamily="34" charset="0"/>
                <a:cs typeface="Tahoma" panose="020B0604030504040204" pitchFamily="34" charset="0"/>
              </a:rPr>
              <a:t>systems, 10 Cross Country Pick-up vehicles, 14 Laptops </a:t>
            </a:r>
            <a:r>
              <a:rPr lang="en-US" sz="2400" dirty="0">
                <a:solidFill>
                  <a:schemeClr val="tx1"/>
                </a:solidFill>
                <a:effectLst/>
                <a:ea typeface="Tahoma" panose="020B0604030504040204" pitchFamily="34" charset="0"/>
                <a:cs typeface="Tahoma" panose="020B0604030504040204" pitchFamily="34" charset="0"/>
              </a:rPr>
              <a:t>for Regional and District offices; and to undertake repairs to 70 existing vehicles in their pool (</a:t>
            </a:r>
            <a:r>
              <a:rPr lang="en-US" sz="2400" b="1" dirty="0">
                <a:solidFill>
                  <a:schemeClr val="tx1"/>
                </a:solidFill>
                <a:effectLst/>
                <a:ea typeface="Tahoma" panose="020B0604030504040204" pitchFamily="34" charset="0"/>
                <a:cs typeface="Tahoma" panose="020B0604030504040204" pitchFamily="34" charset="0"/>
              </a:rPr>
              <a:t>GH¢2,500,000.00</a:t>
            </a:r>
            <a:r>
              <a:rPr lang="en-US" sz="2400" dirty="0">
                <a:solidFill>
                  <a:schemeClr val="tx1"/>
                </a:solidFill>
                <a:effectLst/>
                <a:ea typeface="Tahoma" panose="020B0604030504040204" pitchFamily="34" charset="0"/>
                <a:cs typeface="Tahoma" panose="020B0604030504040204" pitchFamily="34" charset="0"/>
              </a:rPr>
              <a:t>)</a:t>
            </a:r>
            <a:r>
              <a:rPr lang="en-GB" sz="2400" dirty="0">
                <a:solidFill>
                  <a:schemeClr val="tx1"/>
                </a:solidFill>
                <a:effectLst/>
                <a:ea typeface="Tahoma" panose="020B0604030504040204" pitchFamily="34" charset="0"/>
                <a:cs typeface="Tahoma" panose="020B0604030504040204" pitchFamily="34" charset="0"/>
              </a:rPr>
              <a:t> with an objective to </a:t>
            </a:r>
            <a:r>
              <a:rPr lang="en-GB" sz="2400" dirty="0">
                <a:solidFill>
                  <a:schemeClr val="tx1"/>
                </a:solidFill>
                <a:ea typeface="Tahoma" panose="020B0604030504040204" pitchFamily="34" charset="0"/>
                <a:cs typeface="Tahoma" panose="020B0604030504040204" pitchFamily="34" charset="0"/>
              </a:rPr>
              <a:t>heighten</a:t>
            </a:r>
            <a:r>
              <a:rPr lang="en-GB" sz="2400" dirty="0">
                <a:solidFill>
                  <a:schemeClr val="tx1"/>
                </a:solidFill>
                <a:effectLst/>
                <a:ea typeface="Tahoma" panose="020B0604030504040204" pitchFamily="34" charset="0"/>
                <a:cs typeface="Tahoma" panose="020B0604030504040204" pitchFamily="34" charset="0"/>
              </a:rPr>
              <a:t> public education and awareness of the pandemic and its prevention</a:t>
            </a:r>
            <a:endParaRPr lang="en-US" sz="2400" dirty="0">
              <a:solidFill>
                <a:schemeClr val="tx1"/>
              </a:solidFill>
              <a:effectLst/>
              <a:ea typeface="Tahoma" panose="020B0604030504040204" pitchFamily="34" charset="0"/>
              <a:cs typeface="Tahoma" panose="020B0604030504040204" pitchFamily="34" charset="0"/>
            </a:endParaRPr>
          </a:p>
          <a:p>
            <a:pPr marL="400050" lvl="1" indent="0">
              <a:buNone/>
            </a:pPr>
            <a:endParaRPr lang="en-US" sz="2400" dirty="0">
              <a:solidFill>
                <a:schemeClr val="tx1"/>
              </a:solidFill>
              <a:effectLst/>
              <a:ea typeface="Tahoma" panose="020B0604030504040204" pitchFamily="34" charset="0"/>
              <a:cs typeface="Tahoma" panose="020B0604030504040204" pitchFamily="34" charset="0"/>
            </a:endParaRPr>
          </a:p>
          <a:p>
            <a:r>
              <a:rPr lang="en-US" sz="2400" dirty="0">
                <a:solidFill>
                  <a:schemeClr val="tx1"/>
                </a:solidFill>
                <a:effectLst/>
                <a:ea typeface="Tahoma" panose="020B0604030504040204" pitchFamily="34" charset="0"/>
                <a:cs typeface="Tahoma" panose="020B0604030504040204" pitchFamily="34" charset="0"/>
              </a:rPr>
              <a:t>Pantang Hospital </a:t>
            </a:r>
            <a:r>
              <a:rPr lang="en-US" sz="2400" b="1" dirty="0">
                <a:solidFill>
                  <a:schemeClr val="tx1"/>
                </a:solidFill>
                <a:ea typeface="Tahoma" panose="020B0604030504040204" pitchFamily="34" charset="0"/>
                <a:cs typeface="Tahoma" panose="020B0604030504040204" pitchFamily="34" charset="0"/>
              </a:rPr>
              <a:t>– </a:t>
            </a:r>
            <a:r>
              <a:rPr lang="en-US" sz="2400" b="1" dirty="0">
                <a:solidFill>
                  <a:schemeClr val="tx1"/>
                </a:solidFill>
                <a:effectLst/>
                <a:ea typeface="Tahoma" panose="020B0604030504040204" pitchFamily="34" charset="0"/>
                <a:cs typeface="Tahoma" panose="020B0604030504040204" pitchFamily="34" charset="0"/>
              </a:rPr>
              <a:t>GH¢806,600.00 </a:t>
            </a:r>
            <a:r>
              <a:rPr lang="en-US" sz="2400" dirty="0">
                <a:solidFill>
                  <a:schemeClr val="tx1"/>
                </a:solidFill>
                <a:effectLst/>
                <a:ea typeface="Tahoma" panose="020B0604030504040204" pitchFamily="34" charset="0"/>
                <a:cs typeface="Tahoma" panose="020B0604030504040204" pitchFamily="34" charset="0"/>
              </a:rPr>
              <a:t>to rehabilitate and equip Isolation Centre.</a:t>
            </a:r>
          </a:p>
          <a:p>
            <a:pPr marL="400050" lvl="1" indent="0">
              <a:buNone/>
            </a:pPr>
            <a:r>
              <a:rPr lang="en-US" sz="2400" b="1" dirty="0">
                <a:solidFill>
                  <a:schemeClr val="tx1"/>
                </a:solidFill>
                <a:effectLst/>
                <a:ea typeface="Tahoma" panose="020B0604030504040204" pitchFamily="34" charset="0"/>
                <a:cs typeface="Tahoma" panose="020B0604030504040204" pitchFamily="34" charset="0"/>
              </a:rPr>
              <a:t>–</a:t>
            </a:r>
            <a:r>
              <a:rPr lang="en-US" sz="2400" b="1" dirty="0">
                <a:solidFill>
                  <a:schemeClr val="tx1"/>
                </a:solidFill>
                <a:ea typeface="Tahoma" panose="020B0604030504040204" pitchFamily="34" charset="0"/>
                <a:cs typeface="Tahoma" panose="020B0604030504040204" pitchFamily="34" charset="0"/>
              </a:rPr>
              <a:t> </a:t>
            </a:r>
            <a:r>
              <a:rPr lang="en-US" sz="2400" dirty="0">
                <a:solidFill>
                  <a:schemeClr val="tx1"/>
                </a:solidFill>
                <a:ea typeface="Tahoma" panose="020B0604030504040204" pitchFamily="34" charset="0"/>
                <a:cs typeface="Tahoma" panose="020B0604030504040204" pitchFamily="34" charset="0"/>
              </a:rPr>
              <a:t>Also, </a:t>
            </a:r>
            <a:r>
              <a:rPr lang="en-US" sz="2400" dirty="0">
                <a:solidFill>
                  <a:schemeClr val="tx1"/>
                </a:solidFill>
                <a:effectLst/>
                <a:ea typeface="Tahoma" panose="020B0604030504040204" pitchFamily="34" charset="0"/>
                <a:cs typeface="Tahoma" panose="020B0604030504040204" pitchFamily="34" charset="0"/>
              </a:rPr>
              <a:t>donated a ventilator worth </a:t>
            </a:r>
            <a:r>
              <a:rPr lang="en-US" sz="2400" b="1" dirty="0">
                <a:solidFill>
                  <a:schemeClr val="tx1"/>
                </a:solidFill>
                <a:effectLst/>
                <a:ea typeface="Tahoma" panose="020B0604030504040204" pitchFamily="34" charset="0"/>
                <a:cs typeface="Tahoma" panose="020B0604030504040204" pitchFamily="34" charset="0"/>
              </a:rPr>
              <a:t>US$30,000.00</a:t>
            </a:r>
            <a:endParaRPr lang="en-US" sz="2400" dirty="0">
              <a:solidFill>
                <a:schemeClr val="tx1"/>
              </a:solidFill>
              <a:effectLst/>
              <a:ea typeface="Tahoma" panose="020B0604030504040204" pitchFamily="34" charset="0"/>
              <a:cs typeface="Tahoma" panose="020B0604030504040204" pitchFamily="34" charset="0"/>
            </a:endParaRPr>
          </a:p>
          <a:p>
            <a:pPr marL="400050" lvl="1" indent="0">
              <a:buNone/>
            </a:pPr>
            <a:r>
              <a:rPr lang="en-US" sz="2400" b="1" dirty="0">
                <a:solidFill>
                  <a:schemeClr val="tx1"/>
                </a:solidFill>
                <a:effectLst/>
                <a:ea typeface="Tahoma" panose="020B0604030504040204" pitchFamily="34" charset="0"/>
                <a:cs typeface="Tahoma" panose="020B0604030504040204" pitchFamily="34" charset="0"/>
              </a:rPr>
              <a:t>– </a:t>
            </a:r>
            <a:r>
              <a:rPr lang="en-US" sz="2400" dirty="0">
                <a:solidFill>
                  <a:schemeClr val="tx1"/>
                </a:solidFill>
                <a:effectLst/>
                <a:ea typeface="Tahoma" panose="020B0604030504040204" pitchFamily="34" charset="0"/>
                <a:cs typeface="Tahoma" panose="020B0604030504040204" pitchFamily="34" charset="0"/>
              </a:rPr>
              <a:t>The Centre was</a:t>
            </a:r>
            <a:r>
              <a:rPr lang="en-US" sz="2400" dirty="0">
                <a:solidFill>
                  <a:schemeClr val="tx1"/>
                </a:solidFill>
                <a:ea typeface="Calibri" panose="020F0502020204030204" pitchFamily="34" charset="0"/>
              </a:rPr>
              <a:t> commissioned on 7</a:t>
            </a:r>
            <a:r>
              <a:rPr lang="en-US" sz="2400" baseline="30000" dirty="0">
                <a:solidFill>
                  <a:schemeClr val="tx1"/>
                </a:solidFill>
                <a:ea typeface="Calibri" panose="020F0502020204030204" pitchFamily="34" charset="0"/>
              </a:rPr>
              <a:t>th</a:t>
            </a:r>
            <a:r>
              <a:rPr lang="en-US" sz="2400" dirty="0">
                <a:solidFill>
                  <a:schemeClr val="tx1"/>
                </a:solidFill>
                <a:ea typeface="Calibri" panose="020F0502020204030204" pitchFamily="34" charset="0"/>
              </a:rPr>
              <a:t> September 2021.</a:t>
            </a:r>
          </a:p>
          <a:p>
            <a:endParaRPr lang="en-GH" sz="2400" dirty="0">
              <a:solidFill>
                <a:schemeClr val="tx1"/>
              </a:solidFill>
              <a:effectLst/>
              <a:ea typeface="Tahoma" panose="020B0604030504040204" pitchFamily="34" charset="0"/>
              <a:cs typeface="Tahoma" panose="020B0604030504040204" pitchFamily="34" charset="0"/>
            </a:endParaRPr>
          </a:p>
          <a:p>
            <a:endParaRPr lang="en-US" sz="2400" dirty="0">
              <a:solidFill>
                <a:schemeClr val="tx1"/>
              </a:solidFill>
            </a:endParaRPr>
          </a:p>
        </p:txBody>
      </p:sp>
    </p:spTree>
    <p:extLst>
      <p:ext uri="{BB962C8B-B14F-4D97-AF65-F5344CB8AC3E}">
        <p14:creationId xmlns:p14="http://schemas.microsoft.com/office/powerpoint/2010/main" val="3464449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AA409-CE33-4807-81BB-18C39AE21AE4}"/>
              </a:ext>
            </a:extLst>
          </p:cNvPr>
          <p:cNvSpPr>
            <a:spLocks noGrp="1"/>
          </p:cNvSpPr>
          <p:nvPr>
            <p:ph type="title"/>
          </p:nvPr>
        </p:nvSpPr>
        <p:spPr>
          <a:xfrm>
            <a:off x="1897811" y="624110"/>
            <a:ext cx="9606801" cy="1280890"/>
          </a:xfrm>
        </p:spPr>
        <p:txBody>
          <a:bodyPr>
            <a:normAutofit/>
          </a:bodyPr>
          <a:lstStyle/>
          <a:p>
            <a:pPr algn="ctr"/>
            <a:r>
              <a:rPr lang="en-US" sz="4000" b="1" dirty="0">
                <a:solidFill>
                  <a:schemeClr val="tx1"/>
                </a:solidFill>
              </a:rPr>
              <a:t>PROJECT ACTIVITIES : 2020 </a:t>
            </a:r>
            <a:r>
              <a:rPr lang="en-US" sz="2400" b="1" dirty="0">
                <a:solidFill>
                  <a:schemeClr val="tx1"/>
                </a:solidFill>
              </a:rPr>
              <a:t>(CON’T)</a:t>
            </a:r>
            <a:endParaRPr lang="en-US" sz="2400" dirty="0">
              <a:solidFill>
                <a:schemeClr val="tx1"/>
              </a:solidFill>
            </a:endParaRPr>
          </a:p>
        </p:txBody>
      </p:sp>
      <p:sp>
        <p:nvSpPr>
          <p:cNvPr id="3" name="Content Placeholder 2">
            <a:extLst>
              <a:ext uri="{FF2B5EF4-FFF2-40B4-BE49-F238E27FC236}">
                <a16:creationId xmlns:a16="http://schemas.microsoft.com/office/drawing/2014/main" id="{4577713B-580C-4D67-8D6D-23E967312BB2}"/>
              </a:ext>
            </a:extLst>
          </p:cNvPr>
          <p:cNvSpPr>
            <a:spLocks noGrp="1"/>
          </p:cNvSpPr>
          <p:nvPr>
            <p:ph idx="1"/>
          </p:nvPr>
        </p:nvSpPr>
        <p:spPr>
          <a:xfrm>
            <a:off x="1897811" y="2133600"/>
            <a:ext cx="9606801" cy="3777622"/>
          </a:xfrm>
        </p:spPr>
        <p:txBody>
          <a:bodyPr>
            <a:normAutofit/>
          </a:bodyPr>
          <a:lstStyle/>
          <a:p>
            <a:pPr marL="685800" lvl="1">
              <a:lnSpc>
                <a:spcPct val="107000"/>
              </a:lnSpc>
            </a:pPr>
            <a:r>
              <a:rPr lang="en-US" sz="2400" dirty="0">
                <a:solidFill>
                  <a:schemeClr val="tx1"/>
                </a:solidFill>
                <a:effectLst/>
                <a:ea typeface="Tahoma" panose="020B0604030504040204" pitchFamily="34" charset="0"/>
                <a:cs typeface="Tahoma" panose="020B0604030504040204" pitchFamily="34" charset="0"/>
              </a:rPr>
              <a:t>Noguchi Memorial Institute for Medical Research and Ghana Health Service (GHS)</a:t>
            </a:r>
            <a:r>
              <a:rPr lang="en-US" sz="2400" b="1" dirty="0">
                <a:solidFill>
                  <a:schemeClr val="tx1"/>
                </a:solidFill>
                <a:effectLst/>
                <a:ea typeface="Tahoma" panose="020B0604030504040204" pitchFamily="34" charset="0"/>
                <a:cs typeface="Tahoma" panose="020B0604030504040204" pitchFamily="34" charset="0"/>
              </a:rPr>
              <a:t>: GH¢5,570,882.00</a:t>
            </a:r>
            <a:r>
              <a:rPr lang="en-US" sz="2400" b="1" dirty="0">
                <a:solidFill>
                  <a:schemeClr val="tx1"/>
                </a:solidFill>
                <a:ea typeface="Tahoma" panose="020B0604030504040204" pitchFamily="34" charset="0"/>
                <a:cs typeface="Tahoma" panose="020B0604030504040204" pitchFamily="34" charset="0"/>
              </a:rPr>
              <a:t> </a:t>
            </a:r>
            <a:r>
              <a:rPr lang="en-US" sz="2400" dirty="0">
                <a:solidFill>
                  <a:schemeClr val="tx1"/>
                </a:solidFill>
                <a:effectLst/>
                <a:ea typeface="Tahoma" panose="020B0604030504040204" pitchFamily="34" charset="0"/>
                <a:cs typeface="Tahoma" panose="020B0604030504040204" pitchFamily="34" charset="0"/>
              </a:rPr>
              <a:t>for purchase of reagents and other laboratory supplies</a:t>
            </a:r>
          </a:p>
          <a:p>
            <a:pPr marL="685800" lvl="1">
              <a:lnSpc>
                <a:spcPct val="107000"/>
              </a:lnSpc>
            </a:pPr>
            <a:endParaRPr lang="en-GH" sz="2400" dirty="0">
              <a:solidFill>
                <a:schemeClr val="tx1"/>
              </a:solidFill>
              <a:effectLst/>
              <a:ea typeface="Tahoma" panose="020B0604030504040204" pitchFamily="34" charset="0"/>
              <a:cs typeface="Tahoma" panose="020B0604030504040204" pitchFamily="34" charset="0"/>
            </a:endParaRPr>
          </a:p>
          <a:p>
            <a:pPr marL="685800" lvl="1">
              <a:lnSpc>
                <a:spcPct val="107000"/>
              </a:lnSpc>
              <a:spcAft>
                <a:spcPts val="800"/>
              </a:spcAft>
            </a:pPr>
            <a:r>
              <a:rPr lang="en-US" sz="2400" dirty="0">
                <a:solidFill>
                  <a:schemeClr val="tx1"/>
                </a:solidFill>
                <a:effectLst/>
                <a:ea typeface="Tahoma" panose="020B0604030504040204" pitchFamily="34" charset="0"/>
                <a:cs typeface="Tahoma" panose="020B0604030504040204" pitchFamily="34" charset="0"/>
              </a:rPr>
              <a:t>Veterinary Services Directorate of the Ministry of Agriculture</a:t>
            </a:r>
            <a:r>
              <a:rPr lang="en-US" sz="2400" b="1" dirty="0">
                <a:solidFill>
                  <a:schemeClr val="tx1"/>
                </a:solidFill>
                <a:effectLst/>
                <a:ea typeface="Tahoma" panose="020B0604030504040204" pitchFamily="34" charset="0"/>
                <a:cs typeface="Tahoma" panose="020B0604030504040204" pitchFamily="34" charset="0"/>
              </a:rPr>
              <a:t>: GH¢1,984,200.00</a:t>
            </a:r>
            <a:r>
              <a:rPr lang="en-US" sz="2400" b="1" dirty="0">
                <a:solidFill>
                  <a:schemeClr val="tx1"/>
                </a:solidFill>
                <a:ea typeface="Tahoma" panose="020B0604030504040204" pitchFamily="34" charset="0"/>
                <a:cs typeface="Tahoma" panose="020B0604030504040204" pitchFamily="34" charset="0"/>
              </a:rPr>
              <a:t> </a:t>
            </a:r>
            <a:r>
              <a:rPr lang="en-US" sz="2400" dirty="0">
                <a:solidFill>
                  <a:schemeClr val="tx1"/>
                </a:solidFill>
                <a:effectLst/>
                <a:ea typeface="Tahoma" panose="020B0604030504040204" pitchFamily="34" charset="0"/>
                <a:cs typeface="Tahoma" panose="020B0604030504040204" pitchFamily="34" charset="0"/>
              </a:rPr>
              <a:t>for purchase  of reagents and other laboratory supplies</a:t>
            </a:r>
            <a:endParaRPr lang="en-GH" sz="2400" dirty="0">
              <a:solidFill>
                <a:schemeClr val="tx1"/>
              </a:solidFill>
              <a:effectLs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37496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E239-3F76-454B-8482-4FDB3CB364ED}"/>
              </a:ext>
            </a:extLst>
          </p:cNvPr>
          <p:cNvSpPr>
            <a:spLocks noGrp="1"/>
          </p:cNvSpPr>
          <p:nvPr>
            <p:ph type="title"/>
          </p:nvPr>
        </p:nvSpPr>
        <p:spPr>
          <a:xfrm>
            <a:off x="2022231" y="624110"/>
            <a:ext cx="9482381" cy="1280890"/>
          </a:xfrm>
        </p:spPr>
        <p:txBody>
          <a:bodyPr/>
          <a:lstStyle/>
          <a:p>
            <a:pPr algn="ctr"/>
            <a:r>
              <a:rPr lang="en-US" sz="4000" b="1" dirty="0">
                <a:solidFill>
                  <a:schemeClr val="tx1"/>
                </a:solidFill>
              </a:rPr>
              <a:t>PROJECT ACTIVITIES : 2020 </a:t>
            </a:r>
            <a:r>
              <a:rPr lang="en-US" sz="2400" b="1" dirty="0">
                <a:solidFill>
                  <a:schemeClr val="tx1"/>
                </a:solidFill>
              </a:rPr>
              <a:t>(CON’T)</a:t>
            </a:r>
            <a:endParaRPr lang="en-US" sz="2400" dirty="0">
              <a:solidFill>
                <a:schemeClr val="tx1"/>
              </a:solidFill>
            </a:endParaRPr>
          </a:p>
        </p:txBody>
      </p:sp>
      <p:sp>
        <p:nvSpPr>
          <p:cNvPr id="3" name="Content Placeholder 2">
            <a:extLst>
              <a:ext uri="{FF2B5EF4-FFF2-40B4-BE49-F238E27FC236}">
                <a16:creationId xmlns:a16="http://schemas.microsoft.com/office/drawing/2014/main" id="{CCC8F5B2-09A3-4CE4-99E5-CAF166DFA55A}"/>
              </a:ext>
            </a:extLst>
          </p:cNvPr>
          <p:cNvSpPr>
            <a:spLocks noGrp="1"/>
          </p:cNvSpPr>
          <p:nvPr>
            <p:ph idx="1"/>
          </p:nvPr>
        </p:nvSpPr>
        <p:spPr>
          <a:xfrm>
            <a:off x="1071563" y="1905000"/>
            <a:ext cx="10433049" cy="3777622"/>
          </a:xfrm>
        </p:spPr>
        <p:txBody>
          <a:bodyPr>
            <a:noAutofit/>
          </a:bodyPr>
          <a:lstStyle/>
          <a:p>
            <a:pPr lvl="1">
              <a:lnSpc>
                <a:spcPct val="107000"/>
              </a:lnSpc>
            </a:pPr>
            <a:r>
              <a:rPr lang="en-US" sz="2400" dirty="0">
                <a:solidFill>
                  <a:schemeClr val="tx1"/>
                </a:solidFill>
                <a:effectLst/>
                <a:ea typeface="Tahoma" panose="020B0604030504040204" pitchFamily="34" charset="0"/>
                <a:cs typeface="Tahoma" panose="020B0604030504040204" pitchFamily="34" charset="0"/>
              </a:rPr>
              <a:t>Nationwide Re-opening of Educational Institutions Coordinating Committee: </a:t>
            </a:r>
            <a:r>
              <a:rPr lang="en-US" sz="2400" b="1" dirty="0">
                <a:solidFill>
                  <a:schemeClr val="tx1"/>
                </a:solidFill>
                <a:effectLst/>
                <a:ea typeface="Tahoma" panose="020B0604030504040204" pitchFamily="34" charset="0"/>
                <a:cs typeface="Tahoma" panose="020B0604030504040204" pitchFamily="34" charset="0"/>
              </a:rPr>
              <a:t>GH¢8,000,000.00</a:t>
            </a:r>
            <a:r>
              <a:rPr lang="en-US" sz="2400" dirty="0">
                <a:solidFill>
                  <a:schemeClr val="tx1"/>
                </a:solidFill>
                <a:effectLst/>
                <a:ea typeface="Tahoma" panose="020B0604030504040204" pitchFamily="34" charset="0"/>
                <a:cs typeface="Tahoma" panose="020B0604030504040204" pitchFamily="34" charset="0"/>
              </a:rPr>
              <a:t> to support Tertiary Institutions to purchase PPE, Veronica buckets and other related items</a:t>
            </a:r>
            <a:endParaRPr lang="en-US" sz="2400" dirty="0">
              <a:solidFill>
                <a:schemeClr val="tx1"/>
              </a:solidFill>
              <a:ea typeface="Tahoma" panose="020B0604030504040204" pitchFamily="34" charset="0"/>
              <a:cs typeface="Tahoma" panose="020B0604030504040204" pitchFamily="34" charset="0"/>
            </a:endParaRPr>
          </a:p>
          <a:p>
            <a:pPr lvl="1" indent="-342900">
              <a:lnSpc>
                <a:spcPct val="107000"/>
              </a:lnSpc>
            </a:pPr>
            <a:endParaRPr lang="en-GH" sz="2400" dirty="0">
              <a:solidFill>
                <a:schemeClr val="tx1"/>
              </a:solidFill>
              <a:effectLst/>
              <a:ea typeface="Tahoma" panose="020B0604030504040204" pitchFamily="34" charset="0"/>
              <a:cs typeface="Tahoma" panose="020B0604030504040204" pitchFamily="34" charset="0"/>
            </a:endParaRPr>
          </a:p>
          <a:p>
            <a:pPr lvl="1">
              <a:lnSpc>
                <a:spcPct val="107000"/>
              </a:lnSpc>
            </a:pPr>
            <a:r>
              <a:rPr lang="en-US" sz="2400" dirty="0">
                <a:solidFill>
                  <a:schemeClr val="tx1"/>
                </a:solidFill>
                <a:effectLst/>
                <a:ea typeface="Tahoma" panose="020B0604030504040204" pitchFamily="34" charset="0"/>
                <a:cs typeface="Tahoma" panose="020B0604030504040204" pitchFamily="34" charset="0"/>
              </a:rPr>
              <a:t>Institute of Statistical, Social and Economic Research (ISSER), University of Ghana, Legon</a:t>
            </a:r>
            <a:r>
              <a:rPr lang="en-US" sz="2400" b="1" dirty="0">
                <a:solidFill>
                  <a:schemeClr val="tx1"/>
                </a:solidFill>
                <a:effectLst/>
                <a:ea typeface="Tahoma" panose="020B0604030504040204" pitchFamily="34" charset="0"/>
                <a:cs typeface="Tahoma" panose="020B0604030504040204" pitchFamily="34" charset="0"/>
              </a:rPr>
              <a:t>: GH¢297,920.00</a:t>
            </a:r>
            <a:r>
              <a:rPr lang="en-US" sz="2400" dirty="0">
                <a:solidFill>
                  <a:schemeClr val="tx1"/>
                </a:solidFill>
                <a:effectLst/>
                <a:ea typeface="Tahoma" panose="020B0604030504040204" pitchFamily="34" charset="0"/>
                <a:cs typeface="Tahoma" panose="020B0604030504040204" pitchFamily="34" charset="0"/>
              </a:rPr>
              <a:t> to conduc</a:t>
            </a:r>
            <a:r>
              <a:rPr lang="en-US" sz="2400" dirty="0">
                <a:solidFill>
                  <a:schemeClr val="tx1"/>
                </a:solidFill>
                <a:ea typeface="Tahoma" panose="020B0604030504040204" pitchFamily="34" charset="0"/>
                <a:cs typeface="Tahoma" panose="020B0604030504040204" pitchFamily="34" charset="0"/>
              </a:rPr>
              <a:t>t </a:t>
            </a:r>
            <a:r>
              <a:rPr lang="en-US" sz="2400" dirty="0">
                <a:solidFill>
                  <a:schemeClr val="tx1"/>
                </a:solidFill>
                <a:effectLst/>
                <a:ea typeface="Tahoma" panose="020B0604030504040204" pitchFamily="34" charset="0"/>
                <a:cs typeface="Tahoma" panose="020B0604030504040204" pitchFamily="34" charset="0"/>
              </a:rPr>
              <a:t>national survey on impact of </a:t>
            </a:r>
            <a:r>
              <a:rPr lang="en-US" sz="2400" dirty="0">
                <a:solidFill>
                  <a:schemeClr val="tx1"/>
                </a:solidFill>
                <a:ea typeface="Tahoma" panose="020B0604030504040204" pitchFamily="34" charset="0"/>
                <a:cs typeface="Tahoma" panose="020B0604030504040204" pitchFamily="34" charset="0"/>
              </a:rPr>
              <a:t>C</a:t>
            </a:r>
            <a:r>
              <a:rPr lang="en-US" sz="2400" dirty="0">
                <a:solidFill>
                  <a:schemeClr val="tx1"/>
                </a:solidFill>
                <a:effectLst/>
                <a:ea typeface="Tahoma" panose="020B0604030504040204" pitchFamily="34" charset="0"/>
                <a:cs typeface="Tahoma" panose="020B0604030504040204" pitchFamily="34" charset="0"/>
              </a:rPr>
              <a:t>oronavirus pandemic on households in Ghana .</a:t>
            </a:r>
            <a:endParaRPr lang="en-US" sz="2400" dirty="0">
              <a:solidFill>
                <a:schemeClr val="tx1"/>
              </a:solidFill>
              <a:ea typeface="Tahoma" panose="020B0604030504040204" pitchFamily="34" charset="0"/>
              <a:cs typeface="Tahoma" panose="020B0604030504040204" pitchFamily="34" charset="0"/>
            </a:endParaRPr>
          </a:p>
          <a:p>
            <a:pPr marL="857250" lvl="2" indent="0">
              <a:lnSpc>
                <a:spcPct val="107000"/>
              </a:lnSpc>
              <a:buNone/>
            </a:pPr>
            <a:r>
              <a:rPr lang="en-US" sz="2400" dirty="0">
                <a:solidFill>
                  <a:schemeClr val="tx1"/>
                </a:solidFill>
                <a:effectLst/>
                <a:ea typeface="Tahoma" panose="020B0604030504040204" pitchFamily="34" charset="0"/>
                <a:cs typeface="Tahoma" panose="020B0604030504040204" pitchFamily="34" charset="0"/>
              </a:rPr>
              <a:t>The purpose was to identify extremely vulnerable households to be provided with funding support.</a:t>
            </a:r>
          </a:p>
        </p:txBody>
      </p:sp>
    </p:spTree>
    <p:extLst>
      <p:ext uri="{BB962C8B-B14F-4D97-AF65-F5344CB8AC3E}">
        <p14:creationId xmlns:p14="http://schemas.microsoft.com/office/powerpoint/2010/main" val="635090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D1F86-4B84-4F34-8163-7D1E104FCD69}"/>
              </a:ext>
            </a:extLst>
          </p:cNvPr>
          <p:cNvSpPr>
            <a:spLocks noGrp="1"/>
          </p:cNvSpPr>
          <p:nvPr>
            <p:ph type="title"/>
          </p:nvPr>
        </p:nvSpPr>
        <p:spPr>
          <a:xfrm>
            <a:off x="2021425" y="381223"/>
            <a:ext cx="8911687" cy="794157"/>
          </a:xfrm>
        </p:spPr>
        <p:txBody>
          <a:bodyPr>
            <a:normAutofit/>
          </a:bodyPr>
          <a:lstStyle/>
          <a:p>
            <a:pPr algn="ctr"/>
            <a:r>
              <a:rPr lang="en-US" sz="4000" b="1" dirty="0">
                <a:solidFill>
                  <a:schemeClr val="tx1"/>
                </a:solidFill>
              </a:rPr>
              <a:t>OUTLINE </a:t>
            </a:r>
            <a:endParaRPr lang="en-US" sz="4000" b="1" strike="sngStrike" dirty="0">
              <a:solidFill>
                <a:schemeClr val="tx1"/>
              </a:solidFill>
            </a:endParaRPr>
          </a:p>
        </p:txBody>
      </p:sp>
      <p:sp>
        <p:nvSpPr>
          <p:cNvPr id="3" name="Content Placeholder 2">
            <a:extLst>
              <a:ext uri="{FF2B5EF4-FFF2-40B4-BE49-F238E27FC236}">
                <a16:creationId xmlns:a16="http://schemas.microsoft.com/office/drawing/2014/main" id="{63A0CD1E-B36A-4F14-BE1C-AF9865D6CFE3}"/>
              </a:ext>
            </a:extLst>
          </p:cNvPr>
          <p:cNvSpPr>
            <a:spLocks noGrp="1"/>
          </p:cNvSpPr>
          <p:nvPr>
            <p:ph idx="1"/>
          </p:nvPr>
        </p:nvSpPr>
        <p:spPr>
          <a:xfrm>
            <a:off x="1886321" y="1175380"/>
            <a:ext cx="8915400" cy="3777622"/>
          </a:xfrm>
        </p:spPr>
        <p:txBody>
          <a:bodyPr>
            <a:noAutofit/>
          </a:bodyPr>
          <a:lstStyle/>
          <a:p>
            <a:pPr>
              <a:buFont typeface="Wingdings" panose="05000000000000000000" pitchFamily="2" charset="2"/>
              <a:buChar char="Ø"/>
            </a:pPr>
            <a:r>
              <a:rPr lang="en-US" sz="2400" b="1" dirty="0">
                <a:solidFill>
                  <a:schemeClr val="tx1"/>
                </a:solidFill>
                <a:latin typeface="+mj-lt"/>
                <a:ea typeface="Calibri" panose="020F0502020204030204" pitchFamily="34" charset="0"/>
                <a:cs typeface="Times New Roman" panose="02020603050405020304" pitchFamily="18" charset="0"/>
              </a:rPr>
              <a:t>Introduction</a:t>
            </a:r>
          </a:p>
          <a:p>
            <a:pPr>
              <a:buFont typeface="Wingdings" panose="05000000000000000000" pitchFamily="2" charset="2"/>
              <a:buChar char="Ø"/>
            </a:pPr>
            <a:r>
              <a:rPr lang="en-US" sz="2400" b="1" dirty="0">
                <a:solidFill>
                  <a:schemeClr val="tx1"/>
                </a:solidFill>
                <a:latin typeface="+mj-lt"/>
              </a:rPr>
              <a:t>Purpose of Trust Fund</a:t>
            </a:r>
            <a:endParaRPr lang="en-US" sz="2400" b="1" dirty="0">
              <a:solidFill>
                <a:schemeClr val="tx1"/>
              </a:solidFill>
              <a:latin typeface="+mj-lt"/>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2400" b="1" dirty="0">
                <a:solidFill>
                  <a:schemeClr val="tx1"/>
                </a:solidFill>
                <a:latin typeface="+mj-lt"/>
              </a:rPr>
              <a:t>Mandate </a:t>
            </a:r>
            <a:endParaRPr lang="en-US" sz="2400" b="1" dirty="0">
              <a:solidFill>
                <a:schemeClr val="tx1"/>
              </a:solidFill>
              <a:latin typeface="+mj-lt"/>
              <a:cs typeface="Times New Roman" panose="02020603050405020304" pitchFamily="18" charset="0"/>
            </a:endParaRPr>
          </a:p>
          <a:p>
            <a:pPr>
              <a:buFont typeface="Wingdings" panose="05000000000000000000" pitchFamily="2" charset="2"/>
              <a:buChar char="Ø"/>
            </a:pPr>
            <a:r>
              <a:rPr lang="x-none" sz="2400" b="1" dirty="0">
                <a:solidFill>
                  <a:schemeClr val="tx1"/>
                </a:solidFill>
                <a:latin typeface="+mj-lt"/>
                <a:ea typeface="Calibri" panose="020F0502020204030204" pitchFamily="34" charset="0"/>
                <a:cs typeface="Times New Roman" panose="02020603050405020304" pitchFamily="18" charset="0"/>
              </a:rPr>
              <a:t>Board </a:t>
            </a:r>
            <a:r>
              <a:rPr lang="en-US" sz="2400" b="1" dirty="0">
                <a:solidFill>
                  <a:schemeClr val="tx1"/>
                </a:solidFill>
                <a:latin typeface="+mj-lt"/>
                <a:ea typeface="Calibri" panose="020F0502020204030204" pitchFamily="34" charset="0"/>
                <a:cs typeface="Times New Roman" panose="02020603050405020304" pitchFamily="18" charset="0"/>
              </a:rPr>
              <a:t>o</a:t>
            </a:r>
            <a:r>
              <a:rPr lang="x-none" sz="2400" b="1" dirty="0">
                <a:solidFill>
                  <a:schemeClr val="tx1"/>
                </a:solidFill>
                <a:latin typeface="+mj-lt"/>
                <a:ea typeface="Calibri" panose="020F0502020204030204" pitchFamily="34" charset="0"/>
                <a:cs typeface="Times New Roman" panose="02020603050405020304" pitchFamily="18" charset="0"/>
              </a:rPr>
              <a:t>f Trustees</a:t>
            </a:r>
            <a:endParaRPr lang="en-US" sz="2400" b="1" dirty="0">
              <a:solidFill>
                <a:schemeClr val="tx1"/>
              </a:solidFill>
              <a:latin typeface="+mj-lt"/>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2400" b="1" dirty="0">
                <a:solidFill>
                  <a:schemeClr val="tx1"/>
                </a:solidFill>
                <a:latin typeface="+mj-lt"/>
              </a:rPr>
              <a:t>Sources of Funds</a:t>
            </a:r>
          </a:p>
          <a:p>
            <a:pPr>
              <a:buFont typeface="Wingdings" panose="05000000000000000000" pitchFamily="2" charset="2"/>
              <a:buChar char="Ø"/>
            </a:pPr>
            <a:r>
              <a:rPr lang="en-US" sz="2400" b="1" dirty="0">
                <a:solidFill>
                  <a:schemeClr val="tx1"/>
                </a:solidFill>
                <a:latin typeface="+mj-lt"/>
              </a:rPr>
              <a:t>Donations Received</a:t>
            </a:r>
          </a:p>
          <a:p>
            <a:pPr>
              <a:buFont typeface="Wingdings" panose="05000000000000000000" pitchFamily="2" charset="2"/>
              <a:buChar char="Ø"/>
            </a:pPr>
            <a:r>
              <a:rPr lang="en-US" sz="2400" b="1" dirty="0">
                <a:solidFill>
                  <a:schemeClr val="tx1"/>
                </a:solidFill>
                <a:latin typeface="+mj-lt"/>
              </a:rPr>
              <a:t>In-Kind Donations</a:t>
            </a:r>
          </a:p>
          <a:p>
            <a:pPr>
              <a:buFont typeface="Wingdings" panose="05000000000000000000" pitchFamily="2" charset="2"/>
              <a:buChar char="Ø"/>
            </a:pPr>
            <a:r>
              <a:rPr lang="en-US" sz="2400" b="1">
                <a:solidFill>
                  <a:schemeClr val="tx1"/>
                </a:solidFill>
                <a:latin typeface="+mj-lt"/>
              </a:rPr>
              <a:t>Funds Disbursed</a:t>
            </a:r>
            <a:endParaRPr lang="en-US" sz="2400" b="1" dirty="0">
              <a:solidFill>
                <a:schemeClr val="tx1"/>
              </a:solidFill>
              <a:latin typeface="+mj-lt"/>
            </a:endParaRPr>
          </a:p>
          <a:p>
            <a:pPr>
              <a:buFont typeface="Wingdings" panose="05000000000000000000" pitchFamily="2" charset="2"/>
              <a:buChar char="Ø"/>
            </a:pPr>
            <a:r>
              <a:rPr lang="en-US" sz="2400" b="1" dirty="0">
                <a:solidFill>
                  <a:schemeClr val="tx1"/>
                </a:solidFill>
                <a:latin typeface="+mj-lt"/>
              </a:rPr>
              <a:t>Project Activities</a:t>
            </a:r>
          </a:p>
          <a:p>
            <a:pPr marL="800100" lvl="1" indent="-342900">
              <a:buFont typeface="+mj-lt"/>
              <a:buAutoNum type="alphaUcPeriod"/>
            </a:pPr>
            <a:r>
              <a:rPr lang="en-US" sz="2200" b="1" dirty="0">
                <a:solidFill>
                  <a:schemeClr val="tx1"/>
                </a:solidFill>
                <a:effectLst/>
                <a:latin typeface="+mj-lt"/>
                <a:ea typeface="Tahoma" panose="020B0604030504040204" pitchFamily="34" charset="0"/>
                <a:cs typeface="Tahoma" panose="020B0604030504040204" pitchFamily="34" charset="0"/>
              </a:rPr>
              <a:t> April – December 2020</a:t>
            </a:r>
          </a:p>
          <a:p>
            <a:pPr marL="800100" lvl="1" indent="-342900">
              <a:buFont typeface="+mj-lt"/>
              <a:buAutoNum type="alphaUcPeriod"/>
            </a:pPr>
            <a:r>
              <a:rPr lang="en-US" sz="2200" b="1" dirty="0">
                <a:solidFill>
                  <a:schemeClr val="tx1"/>
                </a:solidFill>
                <a:effectLst/>
                <a:latin typeface="+mj-lt"/>
                <a:ea typeface="Times New Roman" panose="02020603050405020304" pitchFamily="18" charset="0"/>
                <a:cs typeface="Times New Roman" panose="02020603050405020304" pitchFamily="18" charset="0"/>
              </a:rPr>
              <a:t>January – December 2021</a:t>
            </a:r>
          </a:p>
        </p:txBody>
      </p:sp>
    </p:spTree>
    <p:extLst>
      <p:ext uri="{BB962C8B-B14F-4D97-AF65-F5344CB8AC3E}">
        <p14:creationId xmlns:p14="http://schemas.microsoft.com/office/powerpoint/2010/main" val="2130239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48E64-1418-46E8-BE4F-D06E76E69D87}"/>
              </a:ext>
            </a:extLst>
          </p:cNvPr>
          <p:cNvSpPr>
            <a:spLocks noGrp="1"/>
          </p:cNvSpPr>
          <p:nvPr>
            <p:ph type="title"/>
          </p:nvPr>
        </p:nvSpPr>
        <p:spPr>
          <a:xfrm>
            <a:off x="1846053" y="624110"/>
            <a:ext cx="9658559" cy="1280890"/>
          </a:xfrm>
        </p:spPr>
        <p:txBody>
          <a:bodyPr/>
          <a:lstStyle/>
          <a:p>
            <a:pPr algn="ctr"/>
            <a:r>
              <a:rPr kumimoji="0" lang="en-US" sz="4000" b="1" i="0" u="none" strike="noStrike" kern="1200" cap="none" spc="0" normalizeH="0" baseline="0" noProof="0" dirty="0">
                <a:ln>
                  <a:noFill/>
                </a:ln>
                <a:solidFill>
                  <a:schemeClr val="tx1"/>
                </a:solidFill>
                <a:effectLst/>
                <a:uLnTx/>
                <a:uFillTx/>
                <a:ea typeface="+mj-ea"/>
                <a:cs typeface="+mj-cs"/>
              </a:rPr>
              <a:t>PROJECT </a:t>
            </a:r>
            <a:r>
              <a:rPr lang="en-US" sz="4000" b="1" dirty="0">
                <a:solidFill>
                  <a:schemeClr val="tx1"/>
                </a:solidFill>
              </a:rPr>
              <a:t>ACTIVITIES</a:t>
            </a:r>
            <a:r>
              <a:rPr kumimoji="0" lang="en-US" sz="4000" b="1" i="0" u="none" strike="noStrike" kern="1200" cap="none" spc="0" normalizeH="0" baseline="0" noProof="0" dirty="0">
                <a:ln>
                  <a:noFill/>
                </a:ln>
                <a:solidFill>
                  <a:schemeClr val="tx1"/>
                </a:solidFill>
                <a:effectLst/>
                <a:uLnTx/>
                <a:uFillTx/>
                <a:ea typeface="+mj-ea"/>
                <a:cs typeface="+mj-cs"/>
              </a:rPr>
              <a:t> : 2020 </a:t>
            </a:r>
            <a:r>
              <a:rPr kumimoji="0" lang="en-US" sz="2400" b="1" i="0" u="none" strike="noStrike" kern="1200" cap="none" spc="0" normalizeH="0" baseline="0" noProof="0" dirty="0">
                <a:ln>
                  <a:noFill/>
                </a:ln>
                <a:solidFill>
                  <a:schemeClr val="tx1"/>
                </a:solidFill>
                <a:effectLst/>
                <a:uLnTx/>
                <a:uFillTx/>
                <a:ea typeface="+mj-ea"/>
                <a:cs typeface="+mj-cs"/>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21284B54-8073-472E-A22A-3C70267D490A}"/>
              </a:ext>
            </a:extLst>
          </p:cNvPr>
          <p:cNvSpPr>
            <a:spLocks noGrp="1"/>
          </p:cNvSpPr>
          <p:nvPr>
            <p:ph idx="1"/>
          </p:nvPr>
        </p:nvSpPr>
        <p:spPr>
          <a:xfrm>
            <a:off x="1846053" y="1904999"/>
            <a:ext cx="9658559" cy="4478547"/>
          </a:xfrm>
        </p:spPr>
        <p:txBody>
          <a:bodyPr>
            <a:normAutofit fontScale="92500" lnSpcReduction="20000"/>
          </a:bodyPr>
          <a:lstStyle/>
          <a:p>
            <a:r>
              <a:rPr lang="en-US" sz="2600" dirty="0">
                <a:solidFill>
                  <a:schemeClr val="tx1"/>
                </a:solidFill>
                <a:effectLst/>
                <a:ea typeface="Tahoma" panose="020B0604030504040204" pitchFamily="34" charset="0"/>
                <a:cs typeface="Tahoma" panose="020B0604030504040204" pitchFamily="34" charset="0"/>
              </a:rPr>
              <a:t>Judicial Service: </a:t>
            </a:r>
            <a:r>
              <a:rPr lang="en-US" sz="2600" b="1" dirty="0">
                <a:solidFill>
                  <a:schemeClr val="tx1"/>
                </a:solidFill>
                <a:effectLst/>
                <a:ea typeface="Tahoma" panose="020B0604030504040204" pitchFamily="34" charset="0"/>
                <a:cs typeface="Tahoma" panose="020B0604030504040204" pitchFamily="34" charset="0"/>
              </a:rPr>
              <a:t>GH¢815,400.00</a:t>
            </a:r>
            <a:r>
              <a:rPr lang="en-US" sz="2600" dirty="0">
                <a:solidFill>
                  <a:schemeClr val="tx1"/>
                </a:solidFill>
                <a:effectLst/>
                <a:ea typeface="Tahoma" panose="020B0604030504040204" pitchFamily="34" charset="0"/>
                <a:cs typeface="Tahoma" panose="020B0604030504040204" pitchFamily="34" charset="0"/>
              </a:rPr>
              <a:t> to procure PPE for its courts and offices across the country</a:t>
            </a:r>
            <a:endParaRPr lang="en-GH" sz="2600" dirty="0">
              <a:solidFill>
                <a:schemeClr val="tx1"/>
              </a:solidFill>
              <a:effectLst/>
              <a:ea typeface="Tahoma" panose="020B0604030504040204" pitchFamily="34" charset="0"/>
              <a:cs typeface="Tahoma" panose="020B0604030504040204" pitchFamily="34" charset="0"/>
            </a:endParaRPr>
          </a:p>
          <a:p>
            <a:endParaRPr lang="en-US" sz="2600" dirty="0">
              <a:solidFill>
                <a:schemeClr val="tx1"/>
              </a:solidFill>
            </a:endParaRPr>
          </a:p>
          <a:p>
            <a:r>
              <a:rPr lang="en-US" sz="2600" dirty="0">
                <a:solidFill>
                  <a:schemeClr val="tx1"/>
                </a:solidFill>
                <a:effectLst/>
                <a:ea typeface="Calibri" panose="020F0502020204030204" pitchFamily="34" charset="0"/>
                <a:cs typeface="Times New Roman" panose="02020603050405020304" pitchFamily="18" charset="0"/>
              </a:rPr>
              <a:t>Bono Regional Coordinating Council: support of </a:t>
            </a:r>
            <a:r>
              <a:rPr lang="en-US" sz="2600" b="1" dirty="0">
                <a:solidFill>
                  <a:schemeClr val="tx1"/>
                </a:solidFill>
                <a:effectLst/>
                <a:ea typeface="Calibri" panose="020F0502020204030204" pitchFamily="34" charset="0"/>
                <a:cs typeface="Times New Roman" panose="02020603050405020304" pitchFamily="18" charset="0"/>
              </a:rPr>
              <a:t>GH¢210,030.00</a:t>
            </a:r>
            <a:r>
              <a:rPr lang="en-US" sz="2600" dirty="0">
                <a:solidFill>
                  <a:schemeClr val="tx1"/>
                </a:solidFill>
                <a:effectLst/>
                <a:ea typeface="Calibri" panose="020F0502020204030204" pitchFamily="34" charset="0"/>
                <a:cs typeface="Times New Roman" panose="02020603050405020304" pitchFamily="18" charset="0"/>
              </a:rPr>
              <a:t> to resource the Council to settle bills relating to the mandatory quarantine in Sunyani of a group of 42 Ghanaian deportees from C</a:t>
            </a:r>
            <a:r>
              <a:rPr lang="en-US" sz="2600" dirty="0">
                <a:solidFill>
                  <a:schemeClr val="tx1"/>
                </a:solidFill>
                <a:effectLst/>
                <a:ea typeface="Calibri" panose="020F0502020204030204" pitchFamily="34" charset="0"/>
                <a:cs typeface="Calibri" panose="020F0502020204030204" pitchFamily="34" charset="0"/>
              </a:rPr>
              <a:t>ô</a:t>
            </a:r>
            <a:r>
              <a:rPr lang="en-US" sz="2600" dirty="0">
                <a:solidFill>
                  <a:schemeClr val="tx1"/>
                </a:solidFill>
                <a:effectLst/>
                <a:ea typeface="Calibri" panose="020F0502020204030204" pitchFamily="34" charset="0"/>
                <a:cs typeface="Times New Roman" panose="02020603050405020304" pitchFamily="18" charset="0"/>
              </a:rPr>
              <a:t>te d’Ivoire</a:t>
            </a:r>
          </a:p>
          <a:p>
            <a:endParaRPr lang="en-US" sz="2600" dirty="0">
              <a:solidFill>
                <a:schemeClr val="tx1"/>
              </a:solidFill>
              <a:ea typeface="Calibri" panose="020F0502020204030204" pitchFamily="34" charset="0"/>
              <a:cs typeface="Times New Roman" panose="02020603050405020304" pitchFamily="18" charset="0"/>
            </a:endParaRPr>
          </a:p>
          <a:p>
            <a:r>
              <a:rPr lang="en-US" sz="2600" dirty="0">
                <a:solidFill>
                  <a:schemeClr val="tx1"/>
                </a:solidFill>
                <a:effectLst/>
                <a:ea typeface="Calibri" panose="020F0502020204030204" pitchFamily="34" charset="0"/>
                <a:cs typeface="Times New Roman" panose="02020603050405020304" pitchFamily="18" charset="0"/>
              </a:rPr>
              <a:t>Ghana Atomic Energy Commission: </a:t>
            </a:r>
            <a:r>
              <a:rPr lang="en-US" sz="2600" b="1" dirty="0">
                <a:solidFill>
                  <a:schemeClr val="tx1"/>
                </a:solidFill>
                <a:effectLst/>
                <a:ea typeface="Calibri" panose="020F0502020204030204" pitchFamily="34" charset="0"/>
                <a:cs typeface="Times New Roman" panose="02020603050405020304" pitchFamily="18" charset="0"/>
              </a:rPr>
              <a:t>GH¢47,718.00</a:t>
            </a:r>
            <a:r>
              <a:rPr lang="en-US" sz="2600" dirty="0">
                <a:solidFill>
                  <a:schemeClr val="tx1"/>
                </a:solidFill>
                <a:effectLst/>
                <a:ea typeface="Calibri" panose="020F0502020204030204" pitchFamily="34" charset="0"/>
                <a:cs typeface="Times New Roman" panose="02020603050405020304" pitchFamily="18" charset="0"/>
              </a:rPr>
              <a:t> for construction of a holding unit </a:t>
            </a:r>
            <a:r>
              <a:rPr lang="en-US" sz="2600" dirty="0">
                <a:solidFill>
                  <a:schemeClr val="tx1"/>
                </a:solidFill>
                <a:ea typeface="Calibri" panose="020F0502020204030204" pitchFamily="34" charset="0"/>
                <a:cs typeface="Times New Roman" panose="02020603050405020304" pitchFamily="18" charset="0"/>
              </a:rPr>
              <a:t>to equip the gamma irradiation facility to fully manage the processing and sterilization of PPE across the country</a:t>
            </a:r>
            <a:endParaRPr lang="en-GH" sz="2600" dirty="0">
              <a:solidFill>
                <a:schemeClr val="tx1"/>
              </a:solidFill>
              <a:effectLst/>
              <a:ea typeface="Calibri" panose="020F0502020204030204" pitchFamily="34" charset="0"/>
              <a:cs typeface="Times New Roman" panose="02020603050405020304" pitchFamily="18" charset="0"/>
            </a:endParaRPr>
          </a:p>
          <a:p>
            <a:endParaRPr lang="en-GH" sz="2400" dirty="0">
              <a:solidFill>
                <a:schemeClr val="tx1"/>
              </a:solidFill>
              <a:effectLst/>
              <a:ea typeface="Calibri" panose="020F0502020204030204" pitchFamily="34" charset="0"/>
              <a:cs typeface="Times New Roman" panose="02020603050405020304" pitchFamily="18" charset="0"/>
            </a:endParaRPr>
          </a:p>
          <a:p>
            <a:endParaRPr lang="en-US" dirty="0">
              <a:solidFill>
                <a:schemeClr val="tx1"/>
              </a:solidFill>
            </a:endParaRPr>
          </a:p>
        </p:txBody>
      </p:sp>
    </p:spTree>
    <p:extLst>
      <p:ext uri="{BB962C8B-B14F-4D97-AF65-F5344CB8AC3E}">
        <p14:creationId xmlns:p14="http://schemas.microsoft.com/office/powerpoint/2010/main" val="1989179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52BDC-6344-4259-9061-52D710E212E4}"/>
              </a:ext>
            </a:extLst>
          </p:cNvPr>
          <p:cNvSpPr>
            <a:spLocks noGrp="1"/>
          </p:cNvSpPr>
          <p:nvPr>
            <p:ph type="title"/>
          </p:nvPr>
        </p:nvSpPr>
        <p:spPr>
          <a:xfrm>
            <a:off x="2057401" y="624110"/>
            <a:ext cx="9447212" cy="1280890"/>
          </a:xfrm>
        </p:spPr>
        <p:txBody>
          <a:bodyPr/>
          <a:lstStyle/>
          <a:p>
            <a:pPr algn="ctr"/>
            <a:r>
              <a:rPr lang="en-US" sz="4000" b="1" dirty="0">
                <a:solidFill>
                  <a:schemeClr val="tx1"/>
                </a:solidFill>
              </a:rPr>
              <a:t>PROJECT ACTIVITIES : 2020 </a:t>
            </a:r>
            <a:r>
              <a:rPr lang="en-US" sz="2400" b="1" dirty="0">
                <a:solidFill>
                  <a:schemeClr val="tx1"/>
                </a:solidFill>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ED7AAE00-B2FC-4B9D-8A34-9E0BD2A60F59}"/>
              </a:ext>
            </a:extLst>
          </p:cNvPr>
          <p:cNvSpPr>
            <a:spLocks noGrp="1"/>
          </p:cNvSpPr>
          <p:nvPr>
            <p:ph idx="1"/>
          </p:nvPr>
        </p:nvSpPr>
        <p:spPr>
          <a:xfrm>
            <a:off x="1587260" y="1905000"/>
            <a:ext cx="9921065" cy="3777622"/>
          </a:xfrm>
        </p:spPr>
        <p:txBody>
          <a:bodyPr>
            <a:noAutofit/>
          </a:bodyPr>
          <a:lstStyle/>
          <a:p>
            <a:pPr lvl="1"/>
            <a:r>
              <a:rPr lang="en-US" sz="2400" dirty="0">
                <a:solidFill>
                  <a:schemeClr val="tx1"/>
                </a:solidFill>
              </a:rPr>
              <a:t>InGenius Africa Ltd: </a:t>
            </a:r>
            <a:r>
              <a:rPr lang="en-US" sz="2400" b="1" dirty="0">
                <a:solidFill>
                  <a:schemeClr val="tx1"/>
                </a:solidFill>
              </a:rPr>
              <a:t>GH¢200,000.00</a:t>
            </a:r>
            <a:r>
              <a:rPr lang="en-US" sz="2400" dirty="0">
                <a:solidFill>
                  <a:schemeClr val="tx1"/>
                </a:solidFill>
              </a:rPr>
              <a:t> to support the broadcast of “Corona Life” – an educational television, web (social media) and radio series on the COVID-19 pandemic (emphasizing the observance of protocols, etc.)</a:t>
            </a:r>
          </a:p>
          <a:p>
            <a:pPr lvl="1"/>
            <a:endParaRPr lang="en-US" sz="2400" dirty="0">
              <a:solidFill>
                <a:schemeClr val="tx1"/>
              </a:solidFill>
            </a:endParaRPr>
          </a:p>
          <a:p>
            <a:pPr lvl="1"/>
            <a:r>
              <a:rPr lang="en-US" sz="2400" dirty="0">
                <a:solidFill>
                  <a:schemeClr val="tx1"/>
                </a:solidFill>
                <a:effectLst/>
                <a:ea typeface="Calibri" panose="020F0502020204030204" pitchFamily="34" charset="0"/>
                <a:cs typeface="Times New Roman" panose="02020603050405020304" pitchFamily="18" charset="0"/>
              </a:rPr>
              <a:t>National Commission on Culture (NCC) – </a:t>
            </a:r>
            <a:r>
              <a:rPr lang="en-US" sz="2400" b="1" dirty="0">
                <a:solidFill>
                  <a:schemeClr val="tx1"/>
                </a:solidFill>
                <a:effectLst/>
                <a:ea typeface="Calibri" panose="020F0502020204030204" pitchFamily="34" charset="0"/>
                <a:cs typeface="Times New Roman" panose="02020603050405020304" pitchFamily="18" charset="0"/>
              </a:rPr>
              <a:t>GH¢646,000.00</a:t>
            </a:r>
            <a:r>
              <a:rPr lang="en-US" sz="2400" dirty="0">
                <a:solidFill>
                  <a:schemeClr val="tx1"/>
                </a:solidFill>
                <a:effectLst/>
                <a:ea typeface="Calibri" panose="020F0502020204030204" pitchFamily="34" charset="0"/>
                <a:cs typeface="Times New Roman" panose="02020603050405020304" pitchFamily="18" charset="0"/>
              </a:rPr>
              <a:t> to support a nationwide public education and sensitization campaign on the prevention of and protection against COVID-19: Phase 1</a:t>
            </a:r>
            <a:endParaRPr lang="en-GH" sz="2400" dirty="0">
              <a:solidFill>
                <a:schemeClr val="tx1"/>
              </a:solidFill>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endParaRPr lang="en-GH" sz="24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7056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52676-124A-457A-8AD9-7BE4B41883C2}"/>
              </a:ext>
            </a:extLst>
          </p:cNvPr>
          <p:cNvSpPr>
            <a:spLocks noGrp="1"/>
          </p:cNvSpPr>
          <p:nvPr>
            <p:ph type="title"/>
          </p:nvPr>
        </p:nvSpPr>
        <p:spPr>
          <a:xfrm>
            <a:off x="2001329" y="624110"/>
            <a:ext cx="9503284" cy="1280890"/>
          </a:xfrm>
        </p:spPr>
        <p:txBody>
          <a:bodyPr/>
          <a:lstStyle/>
          <a:p>
            <a:pPr algn="ctr"/>
            <a:r>
              <a:rPr lang="en-US" sz="4000" b="1" dirty="0">
                <a:solidFill>
                  <a:schemeClr val="tx1"/>
                </a:solidFill>
              </a:rPr>
              <a:t>PROJECT ACTIVITIES : 2020 </a:t>
            </a:r>
            <a:r>
              <a:rPr lang="en-US" sz="2400" b="1" dirty="0">
                <a:solidFill>
                  <a:schemeClr val="tx1"/>
                </a:solidFill>
              </a:rPr>
              <a:t>(CON’T)</a:t>
            </a:r>
            <a:endParaRPr lang="en-GH" dirty="0">
              <a:solidFill>
                <a:schemeClr val="tx1"/>
              </a:solidFill>
            </a:endParaRPr>
          </a:p>
        </p:txBody>
      </p:sp>
      <p:sp>
        <p:nvSpPr>
          <p:cNvPr id="3" name="Content Placeholder 2">
            <a:extLst>
              <a:ext uri="{FF2B5EF4-FFF2-40B4-BE49-F238E27FC236}">
                <a16:creationId xmlns:a16="http://schemas.microsoft.com/office/drawing/2014/main" id="{80311DB1-25D5-4131-8E37-0E2496947409}"/>
              </a:ext>
            </a:extLst>
          </p:cNvPr>
          <p:cNvSpPr>
            <a:spLocks noGrp="1"/>
          </p:cNvSpPr>
          <p:nvPr>
            <p:ph idx="1"/>
          </p:nvPr>
        </p:nvSpPr>
        <p:spPr>
          <a:xfrm>
            <a:off x="1262774" y="1668700"/>
            <a:ext cx="10052245" cy="5189300"/>
          </a:xfrm>
        </p:spPr>
        <p:txBody>
          <a:bodyPr>
            <a:noAutofit/>
          </a:bodyPr>
          <a:lstStyle/>
          <a:p>
            <a:pPr lvl="1" indent="-342900">
              <a:lnSpc>
                <a:spcPct val="107000"/>
              </a:lnSpc>
            </a:pPr>
            <a:r>
              <a:rPr lang="en-US" sz="2400" dirty="0">
                <a:solidFill>
                  <a:schemeClr val="tx1"/>
                </a:solidFill>
                <a:effectLst/>
                <a:ea typeface="Calibri" panose="020F0502020204030204" pitchFamily="34" charset="0"/>
                <a:cs typeface="Times New Roman" panose="02020603050405020304" pitchFamily="18" charset="0"/>
              </a:rPr>
              <a:t>Healthcare Federation Ghana in collaboration with Medlab Services Ghana Ltd: </a:t>
            </a:r>
            <a:r>
              <a:rPr lang="en-US" sz="2400" b="1" dirty="0">
                <a:solidFill>
                  <a:schemeClr val="tx1"/>
                </a:solidFill>
                <a:effectLst/>
                <a:ea typeface="Calibri" panose="020F0502020204030204" pitchFamily="34" charset="0"/>
                <a:cs typeface="Times New Roman" panose="02020603050405020304" pitchFamily="18" charset="0"/>
              </a:rPr>
              <a:t>GH¢114,200.00</a:t>
            </a:r>
            <a:r>
              <a:rPr lang="en-US" sz="2400" dirty="0">
                <a:solidFill>
                  <a:schemeClr val="tx1"/>
                </a:solidFill>
                <a:effectLst/>
                <a:ea typeface="Calibri" panose="020F0502020204030204" pitchFamily="34" charset="0"/>
                <a:cs typeface="Times New Roman" panose="02020603050405020304" pitchFamily="18" charset="0"/>
              </a:rPr>
              <a:t> for development</a:t>
            </a:r>
            <a:r>
              <a:rPr lang="en-US" sz="2400" dirty="0">
                <a:solidFill>
                  <a:schemeClr val="tx1"/>
                </a:solidFill>
                <a:effectLst/>
                <a:ea typeface="Times New Roman" panose="02020603050405020304" pitchFamily="18" charset="0"/>
                <a:cs typeface="Times New Roman" panose="02020603050405020304" pitchFamily="18" charset="0"/>
              </a:rPr>
              <a:t> </a:t>
            </a:r>
            <a:r>
              <a:rPr lang="x-none" sz="2400" dirty="0">
                <a:solidFill>
                  <a:schemeClr val="tx1"/>
                </a:solidFill>
                <a:effectLst/>
                <a:ea typeface="Times New Roman" panose="02020603050405020304" pitchFamily="18" charset="0"/>
                <a:cs typeface="Times New Roman" panose="02020603050405020304" pitchFamily="18" charset="0"/>
              </a:rPr>
              <a:t>of</a:t>
            </a:r>
            <a:r>
              <a:rPr lang="en-US" sz="2400" dirty="0">
                <a:solidFill>
                  <a:schemeClr val="tx1"/>
                </a:solidFill>
                <a:effectLst/>
                <a:ea typeface="Times New Roman" panose="02020603050405020304" pitchFamily="18" charset="0"/>
                <a:cs typeface="Times New Roman" panose="02020603050405020304" pitchFamily="18" charset="0"/>
              </a:rPr>
              <a:t> </a:t>
            </a:r>
            <a:r>
              <a:rPr lang="x-none" sz="2400" dirty="0">
                <a:solidFill>
                  <a:schemeClr val="tx1"/>
                </a:solidFill>
                <a:effectLst/>
                <a:ea typeface="Times New Roman" panose="02020603050405020304" pitchFamily="18" charset="0"/>
                <a:cs typeface="Times New Roman" panose="02020603050405020304" pitchFamily="18" charset="0"/>
              </a:rPr>
              <a:t>COVID-19 Laboratory Information System</a:t>
            </a:r>
            <a:r>
              <a:rPr lang="en-GB" sz="2400" dirty="0">
                <a:solidFill>
                  <a:schemeClr val="tx1"/>
                </a:solidFill>
                <a:effectLst/>
                <a:ea typeface="Times New Roman" panose="02020603050405020304" pitchFamily="18" charset="0"/>
                <a:cs typeface="Times New Roman" panose="02020603050405020304" pitchFamily="18" charset="0"/>
              </a:rPr>
              <a:t> (LIS)</a:t>
            </a:r>
            <a:r>
              <a:rPr lang="x-none" sz="2400" dirty="0">
                <a:solidFill>
                  <a:schemeClr val="tx1"/>
                </a:solidFill>
                <a:effectLst/>
                <a:ea typeface="Times New Roman" panose="02020603050405020304" pitchFamily="18" charset="0"/>
                <a:cs typeface="Times New Roman" panose="02020603050405020304" pitchFamily="18" charset="0"/>
              </a:rPr>
              <a:t> </a:t>
            </a:r>
            <a:r>
              <a:rPr lang="en-GB" sz="2400" dirty="0">
                <a:solidFill>
                  <a:schemeClr val="tx1"/>
                </a:solidFill>
                <a:effectLst/>
                <a:ea typeface="Times New Roman" panose="02020603050405020304" pitchFamily="18" charset="0"/>
                <a:cs typeface="Times New Roman" panose="02020603050405020304" pitchFamily="18" charset="0"/>
              </a:rPr>
              <a:t>at Noguchi Memorial Institute for Medical Research </a:t>
            </a:r>
            <a:r>
              <a:rPr lang="x-none" sz="2400" dirty="0">
                <a:solidFill>
                  <a:schemeClr val="tx1"/>
                </a:solidFill>
                <a:effectLst/>
                <a:ea typeface="Times New Roman" panose="02020603050405020304" pitchFamily="18" charset="0"/>
                <a:cs typeface="Times New Roman" panose="02020603050405020304" pitchFamily="18" charset="0"/>
              </a:rPr>
              <a:t>for public testing laboratories</a:t>
            </a:r>
            <a:endParaRPr lang="en-GB" sz="2400" dirty="0">
              <a:solidFill>
                <a:schemeClr val="tx1"/>
              </a:solidFill>
              <a:effectLst/>
              <a:ea typeface="Times New Roman" panose="02020603050405020304" pitchFamily="18" charset="0"/>
              <a:cs typeface="Times New Roman" panose="02020603050405020304" pitchFamily="18" charset="0"/>
            </a:endParaRPr>
          </a:p>
          <a:p>
            <a:pPr lvl="1" indent="-342900">
              <a:lnSpc>
                <a:spcPct val="107000"/>
              </a:lnSpc>
            </a:pPr>
            <a:endParaRPr lang="en-GH" sz="2400" dirty="0">
              <a:solidFill>
                <a:schemeClr val="tx1"/>
              </a:solidFill>
              <a:effectLst/>
              <a:ea typeface="Calibri" panose="020F0502020204030204" pitchFamily="34" charset="0"/>
              <a:cs typeface="Times New Roman" panose="02020603050405020304" pitchFamily="18" charset="0"/>
            </a:endParaRPr>
          </a:p>
          <a:p>
            <a:pPr lvl="1"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ARB-Apex Bank – to disburse funds (</a:t>
            </a:r>
            <a:r>
              <a:rPr lang="en-US" sz="2400" b="1" dirty="0">
                <a:solidFill>
                  <a:schemeClr val="tx1"/>
                </a:solidFill>
                <a:effectLst/>
                <a:ea typeface="Calibri" panose="020F0502020204030204" pitchFamily="34" charset="0"/>
                <a:cs typeface="Times New Roman" panose="02020603050405020304" pitchFamily="18" charset="0"/>
              </a:rPr>
              <a:t>GH¢500.00 each</a:t>
            </a:r>
            <a:r>
              <a:rPr lang="en-US" sz="2400" dirty="0">
                <a:solidFill>
                  <a:schemeClr val="tx1"/>
                </a:solidFill>
                <a:effectLst/>
                <a:ea typeface="Calibri" panose="020F0502020204030204" pitchFamily="34" charset="0"/>
                <a:cs typeface="Times New Roman" panose="02020603050405020304" pitchFamily="18" charset="0"/>
              </a:rPr>
              <a:t>) t</a:t>
            </a:r>
            <a:r>
              <a:rPr lang="en-US" sz="2400" dirty="0">
                <a:solidFill>
                  <a:schemeClr val="tx1"/>
                </a:solidFill>
                <a:ea typeface="Calibri" panose="020F0502020204030204" pitchFamily="34" charset="0"/>
                <a:cs typeface="Times New Roman" panose="02020603050405020304" pitchFamily="18" charset="0"/>
              </a:rPr>
              <a:t>o</a:t>
            </a:r>
            <a:r>
              <a:rPr lang="en-US" sz="2400" dirty="0">
                <a:solidFill>
                  <a:schemeClr val="tx1"/>
                </a:solidFill>
                <a:effectLst/>
                <a:ea typeface="Calibri" panose="020F0502020204030204" pitchFamily="34" charset="0"/>
                <a:cs typeface="Times New Roman" panose="02020603050405020304" pitchFamily="18" charset="0"/>
              </a:rPr>
              <a:t> 7,927 identified poor and vulnerable persons</a:t>
            </a:r>
            <a:r>
              <a:rPr lang="en-GB" sz="2400" dirty="0">
                <a:solidFill>
                  <a:schemeClr val="tx1"/>
                </a:solidFill>
                <a:effectLst/>
                <a:ea typeface="Calibri" panose="020F0502020204030204" pitchFamily="34" charset="0"/>
                <a:cs typeface="Times New Roman" panose="02020603050405020304" pitchFamily="18" charset="0"/>
              </a:rPr>
              <a:t>,</a:t>
            </a:r>
            <a:r>
              <a:rPr lang="en-US" sz="2400" dirty="0">
                <a:solidFill>
                  <a:schemeClr val="tx1"/>
                </a:solidFill>
                <a:effectLst/>
                <a:ea typeface="Calibri" panose="020F0502020204030204" pitchFamily="34" charset="0"/>
                <a:cs typeface="Times New Roman" panose="02020603050405020304" pitchFamily="18" charset="0"/>
              </a:rPr>
              <a:t> </a:t>
            </a:r>
            <a:r>
              <a:rPr lang="en-GB" sz="2400" dirty="0">
                <a:solidFill>
                  <a:schemeClr val="tx1"/>
                </a:solidFill>
                <a:ea typeface="Calibri" panose="020F0502020204030204" pitchFamily="34" charset="0"/>
                <a:cs typeface="Times New Roman" panose="02020603050405020304" pitchFamily="18" charset="0"/>
              </a:rPr>
              <a:t>across the country, </a:t>
            </a:r>
            <a:r>
              <a:rPr lang="en-US" sz="2400" dirty="0">
                <a:solidFill>
                  <a:schemeClr val="tx1"/>
                </a:solidFill>
                <a:effectLst/>
                <a:ea typeface="Calibri" panose="020F0502020204030204" pitchFamily="34" charset="0"/>
                <a:cs typeface="Times New Roman" panose="02020603050405020304" pitchFamily="18" charset="0"/>
              </a:rPr>
              <a:t>affected by the COVID-19 pandemic (</a:t>
            </a:r>
            <a:r>
              <a:rPr lang="en-US" sz="2400" b="1" dirty="0">
                <a:solidFill>
                  <a:schemeClr val="tx1"/>
                </a:solidFill>
                <a:effectLst/>
                <a:ea typeface="Calibri" panose="020F0502020204030204" pitchFamily="34" charset="0"/>
                <a:cs typeface="Times New Roman" panose="02020603050405020304" pitchFamily="18" charset="0"/>
              </a:rPr>
              <a:t>GH¢3,963,500.00</a:t>
            </a:r>
            <a:r>
              <a:rPr lang="en-US" sz="2400" dirty="0">
                <a:solidFill>
                  <a:schemeClr val="tx1"/>
                </a:solidFill>
                <a:effectLst/>
                <a:ea typeface="Calibri" panose="020F0502020204030204" pitchFamily="34" charset="0"/>
                <a:cs typeface="Times New Roman" panose="02020603050405020304" pitchFamily="18" charset="0"/>
              </a:rPr>
              <a:t>)</a:t>
            </a:r>
          </a:p>
          <a:p>
            <a:pPr marL="800100" lvl="2" indent="0">
              <a:lnSpc>
                <a:spcPct val="107000"/>
              </a:lnSpc>
              <a:spcAft>
                <a:spcPts val="800"/>
              </a:spcAft>
              <a:buNone/>
            </a:pPr>
            <a:r>
              <a:rPr lang="en-US" sz="2400" dirty="0">
                <a:solidFill>
                  <a:schemeClr val="tx1"/>
                </a:solidFill>
                <a:ea typeface="Calibri" panose="020F0502020204030204" pitchFamily="34" charset="0"/>
                <a:cs typeface="Times New Roman" panose="02020603050405020304" pitchFamily="18" charset="0"/>
              </a:rPr>
              <a:t>These persons had been identified through the survey conducted by ISSER</a:t>
            </a:r>
            <a:endParaRPr lang="en-GH" sz="24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783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B540-31AF-42D8-9281-AACC6FC9B540}"/>
              </a:ext>
            </a:extLst>
          </p:cNvPr>
          <p:cNvSpPr>
            <a:spLocks noGrp="1"/>
          </p:cNvSpPr>
          <p:nvPr>
            <p:ph type="title"/>
          </p:nvPr>
        </p:nvSpPr>
        <p:spPr>
          <a:xfrm>
            <a:off x="1590069" y="624110"/>
            <a:ext cx="9914543" cy="1280890"/>
          </a:xfrm>
        </p:spPr>
        <p:txBody>
          <a:bodyPr/>
          <a:lstStyle/>
          <a:p>
            <a:pPr algn="ctr"/>
            <a:r>
              <a:rPr lang="en-US" sz="4000" b="1" dirty="0">
                <a:solidFill>
                  <a:schemeClr val="tx1"/>
                </a:solidFill>
              </a:rPr>
              <a:t>PROJECT ACTIVITIES : 2021</a:t>
            </a:r>
            <a:endParaRPr lang="en-GH" dirty="0">
              <a:solidFill>
                <a:schemeClr val="tx1"/>
              </a:solidFill>
            </a:endParaRPr>
          </a:p>
        </p:txBody>
      </p:sp>
      <p:sp>
        <p:nvSpPr>
          <p:cNvPr id="3" name="Content Placeholder 2">
            <a:extLst>
              <a:ext uri="{FF2B5EF4-FFF2-40B4-BE49-F238E27FC236}">
                <a16:creationId xmlns:a16="http://schemas.microsoft.com/office/drawing/2014/main" id="{58A1267C-5960-4BEC-B084-FE0234171B73}"/>
              </a:ext>
            </a:extLst>
          </p:cNvPr>
          <p:cNvSpPr>
            <a:spLocks noGrp="1"/>
          </p:cNvSpPr>
          <p:nvPr>
            <p:ph idx="1"/>
          </p:nvPr>
        </p:nvSpPr>
        <p:spPr>
          <a:xfrm>
            <a:off x="1483743" y="1905000"/>
            <a:ext cx="9914544" cy="3777622"/>
          </a:xfrm>
        </p:spPr>
        <p:txBody>
          <a:bodyPr>
            <a:noAutofit/>
          </a:bodyPr>
          <a:lstStyle/>
          <a:p>
            <a:pPr marL="114300" indent="0">
              <a:lnSpc>
                <a:spcPct val="107000"/>
              </a:lnSpc>
              <a:buNone/>
            </a:pPr>
            <a:r>
              <a:rPr lang="en-US" sz="3200" b="1" dirty="0">
                <a:solidFill>
                  <a:schemeClr val="tx1"/>
                </a:solidFill>
                <a:effectLst/>
                <a:ea typeface="Times New Roman" panose="02020603050405020304" pitchFamily="18" charset="0"/>
                <a:cs typeface="Times New Roman" panose="02020603050405020304" pitchFamily="18" charset="0"/>
              </a:rPr>
              <a:t>B. January –December 2021</a:t>
            </a:r>
            <a:endParaRPr lang="en-GH" sz="3200" dirty="0">
              <a:solidFill>
                <a:schemeClr val="tx1"/>
              </a:solidFill>
              <a:effectLst/>
              <a:ea typeface="Calibri" panose="020F0502020204030204" pitchFamily="34" charset="0"/>
              <a:cs typeface="Times New Roman" panose="02020603050405020304" pitchFamily="18" charset="0"/>
            </a:endParaRPr>
          </a:p>
          <a:p>
            <a:pPr lvl="1"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Police Hospital – for procurement of PPE for 11 clinics across the country (</a:t>
            </a:r>
            <a:r>
              <a:rPr lang="en-US" sz="2400" b="1" dirty="0">
                <a:solidFill>
                  <a:schemeClr val="tx1"/>
                </a:solidFill>
                <a:effectLst/>
                <a:ea typeface="Calibri" panose="020F0502020204030204" pitchFamily="34" charset="0"/>
                <a:cs typeface="Times New Roman" panose="02020603050405020304" pitchFamily="18" charset="0"/>
              </a:rPr>
              <a:t>GH¢1,000,000.00</a:t>
            </a:r>
            <a:r>
              <a:rPr lang="en-US" sz="2400" dirty="0">
                <a:solidFill>
                  <a:schemeClr val="tx1"/>
                </a:solidFill>
                <a:effectLst/>
                <a:ea typeface="Calibri" panose="020F0502020204030204" pitchFamily="34" charset="0"/>
                <a:cs typeface="Times New Roman" panose="02020603050405020304" pitchFamily="18" charset="0"/>
              </a:rPr>
              <a:t>)</a:t>
            </a:r>
          </a:p>
          <a:p>
            <a:pPr marL="400050" lvl="1" indent="0">
              <a:lnSpc>
                <a:spcPct val="107000"/>
              </a:lnSpc>
              <a:spcAft>
                <a:spcPts val="800"/>
              </a:spcAft>
              <a:buNone/>
            </a:pPr>
            <a:endParaRPr lang="en-US" sz="2400" dirty="0">
              <a:solidFill>
                <a:schemeClr val="tx1"/>
              </a:solidFill>
              <a:effectLst/>
              <a:ea typeface="Calibri" panose="020F0502020204030204" pitchFamily="34" charset="0"/>
              <a:cs typeface="Times New Roman" panose="02020603050405020304" pitchFamily="18" charset="0"/>
            </a:endParaRPr>
          </a:p>
          <a:p>
            <a:pPr lvl="1"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Kumasi Centre for Collaborative Research in Tropical Medicine – conduct </a:t>
            </a:r>
            <a:r>
              <a:rPr lang="en-US" sz="2400" dirty="0">
                <a:solidFill>
                  <a:schemeClr val="tx1"/>
                </a:solidFill>
                <a:ea typeface="Calibri" panose="020F0502020204030204" pitchFamily="34" charset="0"/>
                <a:cs typeface="Times New Roman" panose="02020603050405020304" pitchFamily="18" charset="0"/>
              </a:rPr>
              <a:t>of r</a:t>
            </a:r>
            <a:r>
              <a:rPr lang="en-US" sz="2400" dirty="0">
                <a:solidFill>
                  <a:schemeClr val="tx1"/>
                </a:solidFill>
                <a:effectLst/>
                <a:ea typeface="Calibri" panose="020F0502020204030204" pitchFamily="34" charset="0"/>
                <a:cs typeface="Times New Roman" panose="02020603050405020304" pitchFamily="18" charset="0"/>
              </a:rPr>
              <a:t>esearch into the prevalence and nature of the COVID-19 virus in the country (</a:t>
            </a:r>
            <a:r>
              <a:rPr lang="en-US" sz="2400" b="1" dirty="0">
                <a:solidFill>
                  <a:schemeClr val="tx1"/>
                </a:solidFill>
                <a:effectLst/>
                <a:ea typeface="Calibri" panose="020F0502020204030204" pitchFamily="34" charset="0"/>
                <a:cs typeface="Times New Roman" panose="02020603050405020304" pitchFamily="18" charset="0"/>
              </a:rPr>
              <a:t>GH¢624,656.12</a:t>
            </a:r>
            <a:r>
              <a:rPr lang="en-US" sz="2400" dirty="0">
                <a:solidFill>
                  <a:schemeClr val="tx1"/>
                </a:solidFill>
                <a:effectLst/>
                <a:ea typeface="Calibri" panose="020F0502020204030204" pitchFamily="34" charset="0"/>
                <a:cs typeface="Times New Roman" panose="02020603050405020304" pitchFamily="18" charset="0"/>
              </a:rPr>
              <a:t>)</a:t>
            </a:r>
            <a:endParaRPr lang="en-GH" sz="2400" dirty="0">
              <a:solidFill>
                <a:schemeClr val="tx1"/>
              </a:solidFill>
              <a:effectLst/>
              <a:ea typeface="Calibri" panose="020F0502020204030204" pitchFamily="34" charset="0"/>
              <a:cs typeface="Times New Roman" panose="02020603050405020304" pitchFamily="18" charset="0"/>
            </a:endParaRPr>
          </a:p>
          <a:p>
            <a:endParaRPr lang="en-GH" sz="2400" dirty="0">
              <a:solidFill>
                <a:schemeClr val="tx1"/>
              </a:solidFill>
            </a:endParaRPr>
          </a:p>
        </p:txBody>
      </p:sp>
    </p:spTree>
    <p:extLst>
      <p:ext uri="{BB962C8B-B14F-4D97-AF65-F5344CB8AC3E}">
        <p14:creationId xmlns:p14="http://schemas.microsoft.com/office/powerpoint/2010/main" val="646200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BB9D8-A201-4060-A3E1-44E4E2D65A31}"/>
              </a:ext>
            </a:extLst>
          </p:cNvPr>
          <p:cNvSpPr>
            <a:spLocks noGrp="1"/>
          </p:cNvSpPr>
          <p:nvPr>
            <p:ph type="title"/>
          </p:nvPr>
        </p:nvSpPr>
        <p:spPr>
          <a:xfrm>
            <a:off x="1705709" y="624110"/>
            <a:ext cx="9798904" cy="1280890"/>
          </a:xfrm>
        </p:spPr>
        <p:txBody>
          <a:bodyPr/>
          <a:lstStyle/>
          <a:p>
            <a:pPr algn="ctr"/>
            <a:r>
              <a:rPr lang="en-US" sz="4000" b="1" dirty="0">
                <a:solidFill>
                  <a:schemeClr val="tx1"/>
                </a:solidFill>
              </a:rPr>
              <a:t>PROJECT ACTIVITIES : 2021 </a:t>
            </a:r>
            <a:r>
              <a:rPr lang="en-US" sz="2400" b="1" dirty="0">
                <a:solidFill>
                  <a:schemeClr val="tx1"/>
                </a:solidFill>
              </a:rPr>
              <a:t>(CON’T)</a:t>
            </a:r>
            <a:endParaRPr lang="en-GH" dirty="0">
              <a:solidFill>
                <a:schemeClr val="tx1"/>
              </a:solidFill>
            </a:endParaRPr>
          </a:p>
        </p:txBody>
      </p:sp>
      <p:sp>
        <p:nvSpPr>
          <p:cNvPr id="3" name="Content Placeholder 2">
            <a:extLst>
              <a:ext uri="{FF2B5EF4-FFF2-40B4-BE49-F238E27FC236}">
                <a16:creationId xmlns:a16="http://schemas.microsoft.com/office/drawing/2014/main" id="{07C41C65-4346-4955-8438-60D2A03BA104}"/>
              </a:ext>
            </a:extLst>
          </p:cNvPr>
          <p:cNvSpPr>
            <a:spLocks noGrp="1"/>
          </p:cNvSpPr>
          <p:nvPr>
            <p:ph idx="1"/>
          </p:nvPr>
        </p:nvSpPr>
        <p:spPr>
          <a:xfrm>
            <a:off x="1317169" y="1725539"/>
            <a:ext cx="10187444" cy="3777622"/>
          </a:xfrm>
        </p:spPr>
        <p:txBody>
          <a:bodyPr>
            <a:noAutofit/>
          </a:bodyPr>
          <a:lstStyle/>
          <a:p>
            <a:pPr lvl="1" indent="-342900">
              <a:lnSpc>
                <a:spcPct val="107000"/>
              </a:lnSpc>
              <a:buFont typeface="Wingdings" panose="05000000000000000000" pitchFamily="2" charset="2"/>
              <a:buChar char="Ø"/>
            </a:pPr>
            <a:r>
              <a:rPr lang="en-US" sz="2400" dirty="0">
                <a:solidFill>
                  <a:schemeClr val="tx1"/>
                </a:solidFill>
                <a:effectLst/>
                <a:ea typeface="Calibri" panose="020F0502020204030204" pitchFamily="34" charset="0"/>
                <a:cs typeface="Times New Roman" panose="02020603050405020304" pitchFamily="18" charset="0"/>
              </a:rPr>
              <a:t>National Commission on Culture (NCC) – nationwide public education and sensitization campaign on prevention of and protection against COVID-19 (</a:t>
            </a:r>
            <a:r>
              <a:rPr lang="en-US" sz="2400" b="1" dirty="0">
                <a:solidFill>
                  <a:schemeClr val="tx1"/>
                </a:solidFill>
                <a:effectLst/>
                <a:ea typeface="Calibri" panose="020F0502020204030204" pitchFamily="34" charset="0"/>
                <a:cs typeface="Times New Roman" panose="02020603050405020304" pitchFamily="18" charset="0"/>
              </a:rPr>
              <a:t>GH¢525,250.00</a:t>
            </a:r>
            <a:r>
              <a:rPr lang="en-US" sz="2400" dirty="0">
                <a:solidFill>
                  <a:schemeClr val="tx1"/>
                </a:solidFill>
                <a:effectLst/>
                <a:ea typeface="Calibri" panose="020F0502020204030204" pitchFamily="34" charset="0"/>
                <a:cs typeface="Times New Roman" panose="02020603050405020304" pitchFamily="18" charset="0"/>
              </a:rPr>
              <a:t>)</a:t>
            </a:r>
            <a:endParaRPr lang="en-US" sz="2400" dirty="0">
              <a:solidFill>
                <a:schemeClr val="tx1"/>
              </a:solidFill>
              <a:ea typeface="Calibri" panose="020F0502020204030204" pitchFamily="34" charset="0"/>
              <a:cs typeface="Times New Roman" panose="02020603050405020304" pitchFamily="18" charset="0"/>
            </a:endParaRPr>
          </a:p>
          <a:p>
            <a:pPr marL="800100" lvl="2" indent="0">
              <a:lnSpc>
                <a:spcPct val="107000"/>
              </a:lnSpc>
              <a:buNone/>
            </a:pPr>
            <a:r>
              <a:rPr lang="en-US" sz="2400" dirty="0">
                <a:solidFill>
                  <a:schemeClr val="tx1"/>
                </a:solidFill>
                <a:effectLst/>
                <a:ea typeface="Calibri" panose="020F0502020204030204" pitchFamily="34" charset="0"/>
                <a:cs typeface="Times New Roman" panose="02020603050405020304" pitchFamily="18" charset="0"/>
              </a:rPr>
              <a:t>This was the second such donation made to NCC</a:t>
            </a:r>
          </a:p>
          <a:p>
            <a:pPr marL="800100" lvl="2" indent="0">
              <a:lnSpc>
                <a:spcPct val="107000"/>
              </a:lnSpc>
              <a:buNone/>
            </a:pPr>
            <a:endParaRPr lang="en-GH" sz="2400" dirty="0">
              <a:solidFill>
                <a:schemeClr val="tx1"/>
              </a:solidFill>
              <a:effectLst/>
              <a:ea typeface="Calibri" panose="020F0502020204030204" pitchFamily="34" charset="0"/>
              <a:cs typeface="Times New Roman" panose="02020603050405020304" pitchFamily="18" charset="0"/>
            </a:endParaRPr>
          </a:p>
          <a:p>
            <a:pPr lvl="1" indent="-342900">
              <a:lnSpc>
                <a:spcPct val="107000"/>
              </a:lnSpc>
              <a:buFont typeface="Wingdings" panose="05000000000000000000" pitchFamily="2" charset="2"/>
              <a:buChar char="Ø"/>
            </a:pPr>
            <a:r>
              <a:rPr lang="en-US" sz="2400" dirty="0">
                <a:solidFill>
                  <a:schemeClr val="tx1"/>
                </a:solidFill>
                <a:effectLst/>
                <a:ea typeface="Calibri" panose="020F0502020204030204" pitchFamily="34" charset="0"/>
                <a:cs typeface="Times New Roman" panose="02020603050405020304" pitchFamily="18" charset="0"/>
              </a:rPr>
              <a:t>Greater Accra Regional Hospital (formerly Ridge Hospital) – laying of pipeline to connect the hospital’s oxygen plant to its COVID-19 Intensive Care Unit and Holding Bay (</a:t>
            </a:r>
            <a:r>
              <a:rPr lang="en-US" sz="2400" b="1" dirty="0">
                <a:solidFill>
                  <a:schemeClr val="tx1"/>
                </a:solidFill>
                <a:effectLst/>
                <a:ea typeface="Calibri" panose="020F0502020204030204" pitchFamily="34" charset="0"/>
                <a:cs typeface="Times New Roman" panose="02020603050405020304" pitchFamily="18" charset="0"/>
              </a:rPr>
              <a:t>GH¢314,032.62</a:t>
            </a:r>
            <a:r>
              <a:rPr lang="en-US" sz="2400" dirty="0">
                <a:solidFill>
                  <a:schemeClr val="tx1"/>
                </a:solidFill>
                <a:effectLst/>
                <a:ea typeface="Calibri" panose="020F0502020204030204" pitchFamily="34" charset="0"/>
                <a:cs typeface="Times New Roman" panose="02020603050405020304" pitchFamily="18" charset="0"/>
              </a:rPr>
              <a:t>) </a:t>
            </a:r>
          </a:p>
          <a:p>
            <a:pPr marL="800100" lvl="2" indent="0">
              <a:lnSpc>
                <a:spcPct val="107000"/>
              </a:lnSpc>
              <a:buNone/>
            </a:pPr>
            <a:r>
              <a:rPr lang="en-US" sz="2400" dirty="0">
                <a:solidFill>
                  <a:schemeClr val="tx1"/>
                </a:solidFill>
                <a:ea typeface="Calibri" panose="020F0502020204030204" pitchFamily="34" charset="0"/>
                <a:cs typeface="Times New Roman" panose="02020603050405020304" pitchFamily="18" charset="0"/>
              </a:rPr>
              <a:t>The pipeline</a:t>
            </a:r>
            <a:r>
              <a:rPr lang="en-US" sz="2400" dirty="0">
                <a:solidFill>
                  <a:schemeClr val="tx1"/>
                </a:solidFill>
                <a:effectLst/>
                <a:ea typeface="Calibri" panose="020F0502020204030204" pitchFamily="34" charset="0"/>
                <a:cs typeface="Times New Roman" panose="02020603050405020304" pitchFamily="18" charset="0"/>
              </a:rPr>
              <a:t> was </a:t>
            </a:r>
            <a:r>
              <a:rPr lang="en-US" sz="2400" dirty="0">
                <a:solidFill>
                  <a:schemeClr val="tx1"/>
                </a:solidFill>
                <a:ea typeface="Calibri" panose="020F0502020204030204" pitchFamily="34" charset="0"/>
                <a:cs typeface="Times New Roman" panose="02020603050405020304" pitchFamily="18" charset="0"/>
              </a:rPr>
              <a:t>commissioned on 15 July, 2021.</a:t>
            </a:r>
          </a:p>
        </p:txBody>
      </p:sp>
    </p:spTree>
    <p:extLst>
      <p:ext uri="{BB962C8B-B14F-4D97-AF65-F5344CB8AC3E}">
        <p14:creationId xmlns:p14="http://schemas.microsoft.com/office/powerpoint/2010/main" val="2786194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202EE-6E9F-418F-A3A4-CCBAFAE2AABE}"/>
              </a:ext>
            </a:extLst>
          </p:cNvPr>
          <p:cNvSpPr>
            <a:spLocks noGrp="1"/>
          </p:cNvSpPr>
          <p:nvPr>
            <p:ph type="title"/>
          </p:nvPr>
        </p:nvSpPr>
        <p:spPr>
          <a:xfrm>
            <a:off x="1743925" y="652686"/>
            <a:ext cx="9760687" cy="1280890"/>
          </a:xfrm>
        </p:spPr>
        <p:txBody>
          <a:bodyPr/>
          <a:lstStyle/>
          <a:p>
            <a:pPr algn="ctr"/>
            <a:r>
              <a:rPr lang="en-US" sz="4000" b="1" dirty="0">
                <a:solidFill>
                  <a:schemeClr val="tx1"/>
                </a:solidFill>
              </a:rPr>
              <a:t>PROJECT ACTIVITIES : 2021 </a:t>
            </a:r>
            <a:r>
              <a:rPr lang="en-US" sz="2400" b="1" dirty="0">
                <a:solidFill>
                  <a:schemeClr val="tx1"/>
                </a:solidFill>
              </a:rPr>
              <a:t>(CON’T)</a:t>
            </a:r>
            <a:endParaRPr lang="en-GH" dirty="0">
              <a:solidFill>
                <a:schemeClr val="tx1"/>
              </a:solidFill>
            </a:endParaRPr>
          </a:p>
        </p:txBody>
      </p:sp>
      <p:sp>
        <p:nvSpPr>
          <p:cNvPr id="3" name="Content Placeholder 2">
            <a:extLst>
              <a:ext uri="{FF2B5EF4-FFF2-40B4-BE49-F238E27FC236}">
                <a16:creationId xmlns:a16="http://schemas.microsoft.com/office/drawing/2014/main" id="{15A53A8F-5F44-4388-85CE-A726B313ABC9}"/>
              </a:ext>
            </a:extLst>
          </p:cNvPr>
          <p:cNvSpPr>
            <a:spLocks noGrp="1"/>
          </p:cNvSpPr>
          <p:nvPr>
            <p:ph idx="1"/>
          </p:nvPr>
        </p:nvSpPr>
        <p:spPr>
          <a:xfrm>
            <a:off x="1035539" y="1529128"/>
            <a:ext cx="10320947" cy="4288466"/>
          </a:xfrm>
        </p:spPr>
        <p:txBody>
          <a:bodyPr>
            <a:noAutofit/>
          </a:bodyPr>
          <a:lstStyle/>
          <a:p>
            <a:pPr lvl="1">
              <a:buFont typeface="Wingdings" panose="05000000000000000000" pitchFamily="2" charset="2"/>
              <a:buChar char="Ø"/>
            </a:pPr>
            <a:r>
              <a:rPr lang="en-US" sz="2400" dirty="0">
                <a:solidFill>
                  <a:schemeClr val="tx1"/>
                </a:solidFill>
                <a:effectLst/>
                <a:ea typeface="Calibri" panose="020F0502020204030204" pitchFamily="34" charset="0"/>
                <a:cs typeface="Times New Roman" panose="02020603050405020304" pitchFamily="18" charset="0"/>
              </a:rPr>
              <a:t>InGenius Africa Ltd. – second donation for the production and broadcast of sequel to the “Corona Life” series with its educational messages on the COVID-19 pandemic, and a strong focus on vaccination (</a:t>
            </a:r>
            <a:r>
              <a:rPr lang="en-US" sz="2400" b="1" dirty="0">
                <a:solidFill>
                  <a:schemeClr val="tx1"/>
                </a:solidFill>
                <a:effectLst/>
                <a:ea typeface="Calibri" panose="020F0502020204030204" pitchFamily="34" charset="0"/>
                <a:cs typeface="Times New Roman" panose="02020603050405020304" pitchFamily="18" charset="0"/>
              </a:rPr>
              <a:t>GH¢221,500.00</a:t>
            </a:r>
            <a:r>
              <a:rPr lang="en-US" sz="2400" dirty="0">
                <a:solidFill>
                  <a:schemeClr val="tx1"/>
                </a:solidFill>
                <a:effectLst/>
                <a:ea typeface="Calibri" panose="020F0502020204030204" pitchFamily="34" charset="0"/>
                <a:cs typeface="Times New Roman" panose="02020603050405020304" pitchFamily="18" charset="0"/>
              </a:rPr>
              <a:t>)</a:t>
            </a:r>
            <a:endParaRPr lang="en-US" sz="2400" dirty="0">
              <a:solidFill>
                <a:schemeClr val="tx1"/>
              </a:solidFill>
            </a:endParaRPr>
          </a:p>
          <a:p>
            <a:pPr marL="548640" lvl="1">
              <a:buFont typeface="Wingdings" panose="05000000000000000000" pitchFamily="2" charset="2"/>
              <a:buChar char="Ø"/>
            </a:pPr>
            <a:r>
              <a:rPr lang="en-US" sz="2400" dirty="0">
                <a:solidFill>
                  <a:schemeClr val="tx1"/>
                </a:solidFill>
              </a:rPr>
              <a:t>Ebeye Yie Foundation – conduct of training programme to educate hearing impaired persons about COVID-19 prevention and safety protocols; and about the COVID-19 vaccine </a:t>
            </a:r>
            <a:r>
              <a:rPr lang="en-US" sz="2400" b="1" dirty="0">
                <a:solidFill>
                  <a:schemeClr val="tx1"/>
                </a:solidFill>
              </a:rPr>
              <a:t>(GH¢227,104.00)</a:t>
            </a:r>
          </a:p>
          <a:p>
            <a:pPr marL="548640" lvl="1">
              <a:buFont typeface="Wingdings" panose="05000000000000000000" pitchFamily="2" charset="2"/>
              <a:buChar char="Ø"/>
            </a:pPr>
            <a:r>
              <a:rPr lang="en-US" sz="2400" dirty="0">
                <a:solidFill>
                  <a:schemeClr val="tx1"/>
                </a:solidFill>
              </a:rPr>
              <a:t>National Union of Ghana Students – support for organization of National Leadership training on </a:t>
            </a:r>
            <a:r>
              <a:rPr lang="en-US" sz="2400" i="1" dirty="0">
                <a:solidFill>
                  <a:schemeClr val="tx1"/>
                </a:solidFill>
              </a:rPr>
              <a:t>post COVID-19; </a:t>
            </a:r>
            <a:r>
              <a:rPr lang="en-US" sz="2400" dirty="0">
                <a:solidFill>
                  <a:schemeClr val="tx1"/>
                </a:solidFill>
              </a:rPr>
              <a:t>and</a:t>
            </a:r>
            <a:r>
              <a:rPr lang="en-US" sz="2400" i="1" dirty="0">
                <a:solidFill>
                  <a:schemeClr val="tx1"/>
                </a:solidFill>
              </a:rPr>
              <a:t> New Education Paradigm to develop Globally Competitive Youth </a:t>
            </a:r>
            <a:r>
              <a:rPr lang="en-US" sz="2400" b="1" dirty="0">
                <a:solidFill>
                  <a:schemeClr val="tx1"/>
                </a:solidFill>
              </a:rPr>
              <a:t>(GH¢40,000.00)</a:t>
            </a:r>
            <a:endParaRPr lang="en-US" sz="2400" dirty="0">
              <a:solidFill>
                <a:schemeClr val="tx1"/>
              </a:solidFill>
            </a:endParaRPr>
          </a:p>
        </p:txBody>
      </p:sp>
    </p:spTree>
    <p:extLst>
      <p:ext uri="{BB962C8B-B14F-4D97-AF65-F5344CB8AC3E}">
        <p14:creationId xmlns:p14="http://schemas.microsoft.com/office/powerpoint/2010/main" val="3745905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202EE-6E9F-418F-A3A4-CCBAFAE2AABE}"/>
              </a:ext>
            </a:extLst>
          </p:cNvPr>
          <p:cNvSpPr>
            <a:spLocks noGrp="1"/>
          </p:cNvSpPr>
          <p:nvPr>
            <p:ph type="title"/>
          </p:nvPr>
        </p:nvSpPr>
        <p:spPr>
          <a:xfrm>
            <a:off x="1987063" y="624110"/>
            <a:ext cx="9517550" cy="797301"/>
          </a:xfrm>
        </p:spPr>
        <p:txBody>
          <a:bodyPr>
            <a:normAutofit/>
          </a:bodyPr>
          <a:lstStyle/>
          <a:p>
            <a:pPr algn="ctr"/>
            <a:r>
              <a:rPr lang="en-US" sz="4000" b="1" dirty="0">
                <a:solidFill>
                  <a:schemeClr val="tx1"/>
                </a:solidFill>
              </a:rPr>
              <a:t>PROJECT</a:t>
            </a:r>
            <a:r>
              <a:rPr lang="en-US" sz="4000" b="1" dirty="0"/>
              <a:t> </a:t>
            </a:r>
            <a:r>
              <a:rPr lang="en-US" sz="4000" b="1" dirty="0">
                <a:solidFill>
                  <a:schemeClr val="tx1"/>
                </a:solidFill>
              </a:rPr>
              <a:t>ACTIVITIES</a:t>
            </a:r>
            <a:r>
              <a:rPr lang="en-US" sz="4000" b="1" dirty="0"/>
              <a:t> : 2021 </a:t>
            </a:r>
            <a:r>
              <a:rPr lang="en-US" sz="2400" b="1" dirty="0"/>
              <a:t>(CON’T)</a:t>
            </a:r>
            <a:endParaRPr lang="en-GH" dirty="0"/>
          </a:p>
        </p:txBody>
      </p:sp>
      <p:sp>
        <p:nvSpPr>
          <p:cNvPr id="3" name="Content Placeholder 2">
            <a:extLst>
              <a:ext uri="{FF2B5EF4-FFF2-40B4-BE49-F238E27FC236}">
                <a16:creationId xmlns:a16="http://schemas.microsoft.com/office/drawing/2014/main" id="{15A53A8F-5F44-4388-85CE-A726B313ABC9}"/>
              </a:ext>
            </a:extLst>
          </p:cNvPr>
          <p:cNvSpPr>
            <a:spLocks noGrp="1"/>
          </p:cNvSpPr>
          <p:nvPr>
            <p:ph idx="1"/>
          </p:nvPr>
        </p:nvSpPr>
        <p:spPr>
          <a:xfrm>
            <a:off x="1512277" y="1945424"/>
            <a:ext cx="9992336" cy="4288466"/>
          </a:xfrm>
        </p:spPr>
        <p:txBody>
          <a:bodyPr>
            <a:noAutofit/>
          </a:bodyPr>
          <a:lstStyle/>
          <a:p>
            <a:pPr lvl="1">
              <a:buFont typeface="Wingdings" panose="05000000000000000000" pitchFamily="2" charset="2"/>
              <a:buChar char="Ø"/>
            </a:pPr>
            <a:r>
              <a:rPr lang="en-US" sz="2400" dirty="0">
                <a:solidFill>
                  <a:schemeClr val="tx1"/>
                </a:solidFill>
                <a:effectLst/>
                <a:ea typeface="Calibri" panose="020F0502020204030204" pitchFamily="34" charset="0"/>
                <a:cs typeface="Times New Roman" panose="02020603050405020304" pitchFamily="18" charset="0"/>
              </a:rPr>
              <a:t>Settlement of hospital bill of a deceased patient whose family was unable to cover ancillary costs related to treatment (</a:t>
            </a:r>
            <a:r>
              <a:rPr lang="en-US" sz="2400" b="1" dirty="0">
                <a:solidFill>
                  <a:schemeClr val="tx1"/>
                </a:solidFill>
                <a:effectLst/>
                <a:ea typeface="Calibri" panose="020F0502020204030204" pitchFamily="34" charset="0"/>
                <a:cs typeface="Times New Roman" panose="02020603050405020304" pitchFamily="18" charset="0"/>
              </a:rPr>
              <a:t>GH¢4,223.00</a:t>
            </a:r>
            <a:r>
              <a:rPr lang="en-US" sz="2400" dirty="0">
                <a:solidFill>
                  <a:schemeClr val="tx1"/>
                </a:solidFill>
                <a:effectLst/>
                <a:ea typeface="Calibri" panose="020F0502020204030204" pitchFamily="34" charset="0"/>
                <a:cs typeface="Times New Roman" panose="02020603050405020304" pitchFamily="18" charset="0"/>
              </a:rPr>
              <a:t>)</a:t>
            </a:r>
          </a:p>
          <a:p>
            <a:pPr lvl="1">
              <a:buFont typeface="Wingdings" panose="05000000000000000000" pitchFamily="2" charset="2"/>
              <a:buChar char="Ø"/>
            </a:pPr>
            <a:endParaRPr lang="en-US" sz="2400" dirty="0">
              <a:solidFill>
                <a:schemeClr val="tx1"/>
              </a:solidFill>
              <a:effectLst/>
              <a:ea typeface="Calibri" panose="020F0502020204030204" pitchFamily="34" charset="0"/>
              <a:cs typeface="Times New Roman" panose="02020603050405020304" pitchFamily="18" charset="0"/>
            </a:endParaRPr>
          </a:p>
          <a:p>
            <a:pPr lvl="1">
              <a:buFont typeface="Wingdings" panose="05000000000000000000" pitchFamily="2" charset="2"/>
              <a:buChar char="Ø"/>
            </a:pPr>
            <a:r>
              <a:rPr lang="en-US" sz="2400" dirty="0">
                <a:solidFill>
                  <a:schemeClr val="tx1"/>
                </a:solidFill>
                <a:effectLst/>
                <a:ea typeface="Calibri" panose="020F0502020204030204" pitchFamily="34" charset="0"/>
                <a:cs typeface="Times New Roman" panose="02020603050405020304" pitchFamily="18" charset="0"/>
              </a:rPr>
              <a:t>Purchase of PPE and related items for distribution to approximately </a:t>
            </a:r>
            <a:r>
              <a:rPr lang="en-US" sz="2400" dirty="0">
                <a:solidFill>
                  <a:schemeClr val="tx1"/>
                </a:solidFill>
                <a:ea typeface="Calibri" panose="020F0502020204030204" pitchFamily="34" charset="0"/>
                <a:cs typeface="Times New Roman" panose="02020603050405020304" pitchFamily="18" charset="0"/>
              </a:rPr>
              <a:t>20</a:t>
            </a:r>
            <a:r>
              <a:rPr lang="en-US" sz="2400" dirty="0">
                <a:solidFill>
                  <a:schemeClr val="tx1"/>
                </a:solidFill>
                <a:effectLst/>
                <a:ea typeface="Calibri" panose="020F0502020204030204" pitchFamily="34" charset="0"/>
                <a:cs typeface="Times New Roman" panose="02020603050405020304" pitchFamily="18" charset="0"/>
              </a:rPr>
              <a:t> health facilities as well as over 100 CHPS compounds (</a:t>
            </a:r>
            <a:r>
              <a:rPr lang="en-US" sz="2400" b="1" dirty="0">
                <a:solidFill>
                  <a:schemeClr val="tx1"/>
                </a:solidFill>
                <a:effectLst/>
                <a:ea typeface="Calibri" panose="020F0502020204030204" pitchFamily="34" charset="0"/>
                <a:cs typeface="Times New Roman" panose="02020603050405020304" pitchFamily="18" charset="0"/>
              </a:rPr>
              <a:t>GH¢2,041,000.00</a:t>
            </a:r>
            <a:r>
              <a:rPr lang="en-US" sz="2400" dirty="0">
                <a:solidFill>
                  <a:schemeClr val="tx1"/>
                </a:solidFill>
                <a:effectLs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432904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B8B0-C7CC-C552-24F8-D5B5EB0D72F9}"/>
              </a:ext>
            </a:extLst>
          </p:cNvPr>
          <p:cNvSpPr>
            <a:spLocks noGrp="1"/>
          </p:cNvSpPr>
          <p:nvPr>
            <p:ph type="title"/>
          </p:nvPr>
        </p:nvSpPr>
        <p:spPr>
          <a:xfrm>
            <a:off x="1975118" y="745553"/>
            <a:ext cx="8911687" cy="904653"/>
          </a:xfrm>
        </p:spPr>
        <p:txBody>
          <a:bodyPr>
            <a:normAutofit/>
          </a:bodyPr>
          <a:lstStyle/>
          <a:p>
            <a:pPr algn="ctr"/>
            <a:r>
              <a:rPr lang="en-US" sz="4000" b="1" dirty="0">
                <a:solidFill>
                  <a:schemeClr val="tx1"/>
                </a:solidFill>
              </a:rPr>
              <a:t>PROJECT</a:t>
            </a:r>
            <a:r>
              <a:rPr lang="en-US" sz="4000" b="1" dirty="0"/>
              <a:t> </a:t>
            </a:r>
            <a:r>
              <a:rPr lang="en-US" sz="4000" b="1" dirty="0">
                <a:solidFill>
                  <a:schemeClr val="tx1"/>
                </a:solidFill>
              </a:rPr>
              <a:t>ACTIVITIES</a:t>
            </a:r>
            <a:r>
              <a:rPr lang="en-US" sz="4000" b="1" dirty="0"/>
              <a:t> : 2022</a:t>
            </a:r>
            <a:endParaRPr lang="en-US" sz="4000" dirty="0"/>
          </a:p>
        </p:txBody>
      </p:sp>
      <p:sp>
        <p:nvSpPr>
          <p:cNvPr id="3" name="Content Placeholder 2">
            <a:extLst>
              <a:ext uri="{FF2B5EF4-FFF2-40B4-BE49-F238E27FC236}">
                <a16:creationId xmlns:a16="http://schemas.microsoft.com/office/drawing/2014/main" id="{1C2BED62-2BBF-E845-4C5E-162029DBDFC5}"/>
              </a:ext>
            </a:extLst>
          </p:cNvPr>
          <p:cNvSpPr>
            <a:spLocks noGrp="1"/>
          </p:cNvSpPr>
          <p:nvPr>
            <p:ph idx="1"/>
          </p:nvPr>
        </p:nvSpPr>
        <p:spPr>
          <a:xfrm>
            <a:off x="1305195" y="1393832"/>
            <a:ext cx="10147299" cy="4643437"/>
          </a:xfrm>
        </p:spPr>
        <p:txBody>
          <a:bodyPr>
            <a:noAutofit/>
          </a:bodyPr>
          <a:lstStyle/>
          <a:p>
            <a:pPr marL="0" indent="0">
              <a:buNone/>
            </a:pPr>
            <a:r>
              <a:rPr lang="en-US" sz="3200" b="1" dirty="0">
                <a:solidFill>
                  <a:schemeClr val="tx1"/>
                </a:solidFill>
                <a:effectLst/>
                <a:ea typeface="Times New Roman" panose="02020603050405020304" pitchFamily="18" charset="0"/>
                <a:cs typeface="Times New Roman" panose="02020603050405020304" pitchFamily="18" charset="0"/>
              </a:rPr>
              <a:t>January – June 2022</a:t>
            </a:r>
            <a:endParaRPr lang="en-GH" sz="3200" dirty="0">
              <a:solidFill>
                <a:schemeClr val="tx1"/>
              </a:solidFill>
              <a:effectLst/>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2400" dirty="0">
                <a:solidFill>
                  <a:schemeClr val="tx1"/>
                </a:solidFill>
                <a:cs typeface="Calibri" panose="020F0502020204030204" pitchFamily="34" charset="0"/>
              </a:rPr>
              <a:t>Cape Coast Teaching Hospital – </a:t>
            </a:r>
            <a:r>
              <a:rPr lang="en-US" sz="2400" b="1" dirty="0">
                <a:solidFill>
                  <a:schemeClr val="tx1"/>
                </a:solidFill>
                <a:cs typeface="Times New Roman" panose="02020603050405020304" pitchFamily="18" charset="0"/>
              </a:rPr>
              <a:t>GH</a:t>
            </a:r>
            <a:r>
              <a:rPr lang="en-US" sz="2400" b="1" dirty="0">
                <a:solidFill>
                  <a:schemeClr val="tx1"/>
                </a:solidFill>
                <a:cs typeface="Calibri" panose="020F0502020204030204" pitchFamily="34" charset="0"/>
              </a:rPr>
              <a:t>Ȼ552,889.93</a:t>
            </a:r>
            <a:r>
              <a:rPr lang="en-US" sz="2400" dirty="0">
                <a:solidFill>
                  <a:schemeClr val="tx1"/>
                </a:solidFill>
                <a:cs typeface="Calibri" panose="020F0502020204030204" pitchFamily="34" charset="0"/>
              </a:rPr>
              <a:t> to rehabilitate and equip its COVID-19 Treatment Centre, which was damaged by flood waters in October 2021.</a:t>
            </a:r>
          </a:p>
          <a:p>
            <a:pPr>
              <a:buFont typeface="Wingdings" panose="05000000000000000000" pitchFamily="2" charset="2"/>
              <a:buChar char="Ø"/>
            </a:pPr>
            <a:r>
              <a:rPr lang="en-US" sz="2400" dirty="0">
                <a:solidFill>
                  <a:schemeClr val="tx1"/>
                </a:solidFill>
                <a:cs typeface="Calibri" panose="020F0502020204030204" pitchFamily="34" charset="0"/>
              </a:rPr>
              <a:t>National Road Safety Authority (NRSA) – </a:t>
            </a:r>
            <a:r>
              <a:rPr lang="en-US" sz="2400" b="1" dirty="0">
                <a:solidFill>
                  <a:schemeClr val="tx1"/>
                </a:solidFill>
                <a:cs typeface="Times New Roman" panose="02020603050405020304" pitchFamily="18" charset="0"/>
              </a:rPr>
              <a:t>GH</a:t>
            </a:r>
            <a:r>
              <a:rPr lang="en-US" sz="2400" b="1" dirty="0">
                <a:solidFill>
                  <a:schemeClr val="tx1"/>
                </a:solidFill>
                <a:cs typeface="Calibri" panose="020F0502020204030204" pitchFamily="34" charset="0"/>
              </a:rPr>
              <a:t>Ȼ532,700.00 </a:t>
            </a:r>
            <a:r>
              <a:rPr lang="en-US" sz="2400" dirty="0">
                <a:solidFill>
                  <a:schemeClr val="tx1"/>
                </a:solidFill>
                <a:cs typeface="Calibri" panose="020F0502020204030204" pitchFamily="34" charset="0"/>
              </a:rPr>
              <a:t>for Stay Alive Road Safety campaign and promotion for uptake of COVID-19 vaccination.</a:t>
            </a:r>
          </a:p>
          <a:p>
            <a:pPr>
              <a:buFont typeface="Wingdings" panose="05000000000000000000" pitchFamily="2" charset="2"/>
              <a:buChar char="Ø"/>
            </a:pPr>
            <a:r>
              <a:rPr lang="en-US" sz="2400" dirty="0">
                <a:solidFill>
                  <a:schemeClr val="tx1"/>
                </a:solidFill>
                <a:cs typeface="Calibri" panose="020F0502020204030204" pitchFamily="34" charset="0"/>
              </a:rPr>
              <a:t>Centre for Plant Medicine Research, Mampong – </a:t>
            </a:r>
            <a:r>
              <a:rPr lang="en-US" sz="2400" dirty="0" err="1">
                <a:solidFill>
                  <a:schemeClr val="tx1"/>
                </a:solidFill>
                <a:cs typeface="Calibri" panose="020F0502020204030204" pitchFamily="34" charset="0"/>
              </a:rPr>
              <a:t>Akuapem</a:t>
            </a:r>
            <a:r>
              <a:rPr lang="en-US" sz="2400" dirty="0">
                <a:solidFill>
                  <a:schemeClr val="tx1"/>
                </a:solidFill>
                <a:cs typeface="Calibri" panose="020F0502020204030204" pitchFamily="34" charset="0"/>
              </a:rPr>
              <a:t>:  </a:t>
            </a:r>
            <a:r>
              <a:rPr lang="en-US" sz="2400" b="1" dirty="0">
                <a:solidFill>
                  <a:schemeClr val="tx1"/>
                </a:solidFill>
                <a:cs typeface="Times New Roman" panose="02020603050405020304" pitchFamily="18" charset="0"/>
              </a:rPr>
              <a:t>GH</a:t>
            </a:r>
            <a:r>
              <a:rPr lang="en-US" sz="2400" b="1" dirty="0">
                <a:solidFill>
                  <a:schemeClr val="tx1"/>
                </a:solidFill>
                <a:cs typeface="Calibri" panose="020F0502020204030204" pitchFamily="34" charset="0"/>
              </a:rPr>
              <a:t>Ȼ1,800,037.00 </a:t>
            </a:r>
            <a:r>
              <a:rPr lang="en-US" sz="2400" dirty="0">
                <a:solidFill>
                  <a:schemeClr val="tx1"/>
                </a:solidFill>
                <a:cs typeface="Calibri" panose="020F0502020204030204" pitchFamily="34" charset="0"/>
              </a:rPr>
              <a:t>to support research and development of herbal alternatives for the treatment of coronavirus disease.</a:t>
            </a:r>
          </a:p>
          <a:p>
            <a:pPr marL="0" indent="0">
              <a:buNone/>
            </a:pPr>
            <a:r>
              <a:rPr lang="en-US" sz="2400" dirty="0">
                <a:solidFill>
                  <a:schemeClr val="tx1"/>
                </a:solidFill>
                <a:cs typeface="Calibri" panose="020F0502020204030204" pitchFamily="34" charset="0"/>
              </a:rPr>
              <a:t>	All three (3) activities are currently on-going.</a:t>
            </a:r>
          </a:p>
        </p:txBody>
      </p:sp>
    </p:spTree>
    <p:extLst>
      <p:ext uri="{BB962C8B-B14F-4D97-AF65-F5344CB8AC3E}">
        <p14:creationId xmlns:p14="http://schemas.microsoft.com/office/powerpoint/2010/main" val="3722998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5D0A8-3543-CF24-C877-AA8DD42B7693}"/>
              </a:ext>
            </a:extLst>
          </p:cNvPr>
          <p:cNvSpPr>
            <a:spLocks noGrp="1"/>
          </p:cNvSpPr>
          <p:nvPr>
            <p:ph type="title"/>
          </p:nvPr>
        </p:nvSpPr>
        <p:spPr>
          <a:xfrm>
            <a:off x="2592925" y="624110"/>
            <a:ext cx="8911687" cy="751763"/>
          </a:xfrm>
        </p:spPr>
        <p:txBody>
          <a:bodyPr>
            <a:normAutofit/>
          </a:bodyPr>
          <a:lstStyle/>
          <a:p>
            <a:pPr algn="ctr"/>
            <a:r>
              <a:rPr lang="en-US" sz="4000" b="1" dirty="0">
                <a:solidFill>
                  <a:prstClr val="black"/>
                </a:solidFill>
                <a:latin typeface="Century Gothic" panose="020B0502020202020204"/>
              </a:rPr>
              <a:t>OTHER ACTIVITIES</a:t>
            </a:r>
            <a:endParaRPr lang="en-US" sz="4000" dirty="0"/>
          </a:p>
        </p:txBody>
      </p:sp>
      <p:sp>
        <p:nvSpPr>
          <p:cNvPr id="3" name="Content Placeholder 2">
            <a:extLst>
              <a:ext uri="{FF2B5EF4-FFF2-40B4-BE49-F238E27FC236}">
                <a16:creationId xmlns:a16="http://schemas.microsoft.com/office/drawing/2014/main" id="{9E85EE2B-09CD-8705-D1C2-110CAFA829BC}"/>
              </a:ext>
            </a:extLst>
          </p:cNvPr>
          <p:cNvSpPr>
            <a:spLocks noGrp="1"/>
          </p:cNvSpPr>
          <p:nvPr>
            <p:ph idx="1"/>
          </p:nvPr>
        </p:nvSpPr>
        <p:spPr>
          <a:xfrm>
            <a:off x="2162086" y="2059537"/>
            <a:ext cx="9094698" cy="4005510"/>
          </a:xfrm>
        </p:spPr>
        <p:txBody>
          <a:bodyPr>
            <a:normAutofit/>
          </a:bodyPr>
          <a:lstStyle/>
          <a:p>
            <a:pPr marL="0" indent="0">
              <a:buNone/>
            </a:pPr>
            <a:r>
              <a:rPr lang="en-US" sz="2400" dirty="0"/>
              <a:t>A variety of PPE and other relief items (nose masks: children, adult sizes; liquid soap, hand sanitizer, disposable bedsheets, tissue rolls, etc.) donated to </a:t>
            </a:r>
            <a:r>
              <a:rPr lang="en-US" sz="2400" b="1" dirty="0"/>
              <a:t>tidal wave victims of Keta, Ada </a:t>
            </a:r>
            <a:r>
              <a:rPr lang="en-US" sz="2400" dirty="0"/>
              <a:t>and</a:t>
            </a:r>
            <a:r>
              <a:rPr lang="en-US" sz="2400" b="1" dirty="0"/>
              <a:t> Kokrobite</a:t>
            </a:r>
            <a:r>
              <a:rPr lang="en-US" sz="2400" dirty="0"/>
              <a:t> (15</a:t>
            </a:r>
            <a:r>
              <a:rPr lang="en-US" sz="2400" baseline="30000" dirty="0"/>
              <a:t>th</a:t>
            </a:r>
            <a:r>
              <a:rPr lang="en-US" sz="2400" dirty="0"/>
              <a:t> December 2021)</a:t>
            </a:r>
          </a:p>
        </p:txBody>
      </p:sp>
    </p:spTree>
    <p:extLst>
      <p:ext uri="{BB962C8B-B14F-4D97-AF65-F5344CB8AC3E}">
        <p14:creationId xmlns:p14="http://schemas.microsoft.com/office/powerpoint/2010/main" val="3935564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263145-551D-CE28-C003-8CB6278158DE}"/>
              </a:ext>
            </a:extLst>
          </p:cNvPr>
          <p:cNvSpPr>
            <a:spLocks noGrp="1"/>
          </p:cNvSpPr>
          <p:nvPr>
            <p:ph type="title"/>
          </p:nvPr>
        </p:nvSpPr>
        <p:spPr>
          <a:xfrm>
            <a:off x="1640156" y="709835"/>
            <a:ext cx="8911687" cy="804640"/>
          </a:xfrm>
        </p:spPr>
        <p:txBody>
          <a:bodyPr>
            <a:normAutofit/>
          </a:bodyPr>
          <a:lstStyle/>
          <a:p>
            <a:pPr algn="ctr"/>
            <a:r>
              <a:rPr lang="en-US" sz="4000" b="1" dirty="0">
                <a:solidFill>
                  <a:prstClr val="black"/>
                </a:solidFill>
                <a:latin typeface="Century Gothic" panose="020B0502020202020204"/>
              </a:rPr>
              <a:t>OTHER ACTIVITIES </a:t>
            </a:r>
            <a:r>
              <a:rPr lang="en-US" sz="2400" b="1" dirty="0">
                <a:solidFill>
                  <a:prstClr val="black"/>
                </a:solidFill>
                <a:latin typeface="Century Gothic" panose="020B0502020202020204"/>
              </a:rPr>
              <a:t>(CON’T)</a:t>
            </a:r>
            <a:endParaRPr lang="en-US" sz="4000" dirty="0"/>
          </a:p>
        </p:txBody>
      </p:sp>
      <p:sp>
        <p:nvSpPr>
          <p:cNvPr id="8" name="Content Placeholder 7">
            <a:extLst>
              <a:ext uri="{FF2B5EF4-FFF2-40B4-BE49-F238E27FC236}">
                <a16:creationId xmlns:a16="http://schemas.microsoft.com/office/drawing/2014/main" id="{98282C7E-0974-7372-F904-76E7BD004E6B}"/>
              </a:ext>
            </a:extLst>
          </p:cNvPr>
          <p:cNvSpPr>
            <a:spLocks noGrp="1"/>
          </p:cNvSpPr>
          <p:nvPr>
            <p:ph idx="1"/>
          </p:nvPr>
        </p:nvSpPr>
        <p:spPr>
          <a:xfrm>
            <a:off x="1271588" y="1371601"/>
            <a:ext cx="10247312" cy="4586286"/>
          </a:xfrm>
        </p:spPr>
        <p:txBody>
          <a:bodyPr>
            <a:normAutofit fontScale="92500" lnSpcReduction="10000"/>
          </a:bodyPr>
          <a:lstStyle/>
          <a:p>
            <a:pPr marL="0" indent="0">
              <a:buNone/>
            </a:pPr>
            <a:r>
              <a:rPr lang="en-GB" sz="2400" dirty="0">
                <a:solidFill>
                  <a:schemeClr val="tx1"/>
                </a:solidFill>
                <a:ea typeface="Calibri" panose="020F0502020204030204" pitchFamily="34" charset="0"/>
                <a:cs typeface="Times New Roman" panose="02020603050405020304" pitchFamily="18" charset="0"/>
              </a:rPr>
              <a:t>Following tanker explosion at Apiatse (27</a:t>
            </a:r>
            <a:r>
              <a:rPr lang="en-GB" sz="2400" baseline="30000" dirty="0">
                <a:solidFill>
                  <a:schemeClr val="tx1"/>
                </a:solidFill>
                <a:ea typeface="Calibri" panose="020F0502020204030204" pitchFamily="34" charset="0"/>
                <a:cs typeface="Times New Roman" panose="02020603050405020304" pitchFamily="18" charset="0"/>
              </a:rPr>
              <a:t>th</a:t>
            </a:r>
            <a:r>
              <a:rPr lang="en-GB" sz="2400" dirty="0">
                <a:solidFill>
                  <a:schemeClr val="tx1"/>
                </a:solidFill>
                <a:ea typeface="Calibri" panose="020F0502020204030204" pitchFamily="34" charset="0"/>
                <a:cs typeface="Times New Roman" panose="02020603050405020304" pitchFamily="18" charset="0"/>
              </a:rPr>
              <a:t> January 2022):</a:t>
            </a:r>
          </a:p>
          <a:p>
            <a:pPr>
              <a:buFont typeface="Wingdings" panose="05000000000000000000" pitchFamily="2" charset="2"/>
              <a:buChar char="Ø"/>
            </a:pPr>
            <a:r>
              <a:rPr lang="en-GB" sz="2400" dirty="0">
                <a:solidFill>
                  <a:schemeClr val="tx1"/>
                </a:solidFill>
                <a:ea typeface="Calibri" panose="020F0502020204030204" pitchFamily="34" charset="0"/>
                <a:cs typeface="Times New Roman" panose="02020603050405020304" pitchFamily="18" charset="0"/>
              </a:rPr>
              <a:t>Distribution of PPE and other relief items (face shields, hand sanitizer, liquid soap, gloves, thermometer guns, nose masks, disposable bedsheets, surgical gowns, tissue rolls) to the following facilities:</a:t>
            </a:r>
          </a:p>
          <a:p>
            <a:pPr lvl="1">
              <a:buFont typeface="Arial" panose="020B0604020202020204" pitchFamily="34" charset="0"/>
              <a:buChar char="•"/>
            </a:pPr>
            <a:r>
              <a:rPr lang="en-GB" sz="2400" dirty="0">
                <a:solidFill>
                  <a:schemeClr val="tx1"/>
                </a:solidFill>
                <a:ea typeface="Calibri" panose="020F0502020204030204" pitchFamily="34" charset="0"/>
                <a:cs typeface="Times New Roman" panose="02020603050405020304" pitchFamily="18" charset="0"/>
              </a:rPr>
              <a:t> Tarkwa Municipal Hospital</a:t>
            </a:r>
          </a:p>
          <a:p>
            <a:pPr lvl="1">
              <a:buFont typeface="Arial" panose="020B0604020202020204" pitchFamily="34" charset="0"/>
              <a:buChar char="•"/>
            </a:pPr>
            <a:r>
              <a:rPr lang="en-GB" sz="2400" dirty="0">
                <a:solidFill>
                  <a:schemeClr val="tx1"/>
                </a:solidFill>
                <a:ea typeface="Calibri" panose="020F0502020204030204" pitchFamily="34" charset="0"/>
                <a:cs typeface="Times New Roman" panose="02020603050405020304" pitchFamily="18" charset="0"/>
              </a:rPr>
              <a:t>Bogoso Health Centre</a:t>
            </a:r>
          </a:p>
          <a:p>
            <a:pPr lvl="1">
              <a:buFont typeface="Arial" panose="020B0604020202020204" pitchFamily="34" charset="0"/>
              <a:buChar char="•"/>
            </a:pPr>
            <a:r>
              <a:rPr lang="en-GB" sz="2400" dirty="0">
                <a:solidFill>
                  <a:schemeClr val="tx1"/>
                </a:solidFill>
                <a:ea typeface="Calibri" panose="020F0502020204030204" pitchFamily="34" charset="0"/>
                <a:cs typeface="Times New Roman" panose="02020603050405020304" pitchFamily="18" charset="0"/>
              </a:rPr>
              <a:t>Apinto Hospital</a:t>
            </a:r>
          </a:p>
          <a:p>
            <a:pPr lvl="1">
              <a:buFont typeface="Arial" panose="020B0604020202020204" pitchFamily="34" charset="0"/>
              <a:buChar char="•"/>
            </a:pPr>
            <a:r>
              <a:rPr lang="en-GB" sz="2400" dirty="0">
                <a:solidFill>
                  <a:schemeClr val="tx1"/>
                </a:solidFill>
                <a:ea typeface="Calibri" panose="020F0502020204030204" pitchFamily="34" charset="0"/>
                <a:cs typeface="Times New Roman" panose="02020603050405020304" pitchFamily="18" charset="0"/>
              </a:rPr>
              <a:t>Inner City Clinic</a:t>
            </a:r>
          </a:p>
          <a:p>
            <a:pPr lvl="1">
              <a:buFont typeface="Arial" panose="020B0604020202020204" pitchFamily="34" charset="0"/>
              <a:buChar char="•"/>
            </a:pPr>
            <a:r>
              <a:rPr lang="en-GB" sz="2400" dirty="0">
                <a:solidFill>
                  <a:schemeClr val="tx1"/>
                </a:solidFill>
                <a:ea typeface="Calibri" panose="020F0502020204030204" pitchFamily="34" charset="0"/>
                <a:cs typeface="Times New Roman" panose="02020603050405020304" pitchFamily="18" charset="0"/>
              </a:rPr>
              <a:t>Wassa Akropong Government Hospital</a:t>
            </a:r>
          </a:p>
          <a:p>
            <a:pPr lvl="1">
              <a:buFont typeface="Arial" panose="020B0604020202020204" pitchFamily="34" charset="0"/>
              <a:buChar char="•"/>
            </a:pPr>
            <a:r>
              <a:rPr lang="en-GB" sz="2400" dirty="0">
                <a:solidFill>
                  <a:schemeClr val="tx1"/>
                </a:solidFill>
                <a:ea typeface="Calibri" panose="020F0502020204030204" pitchFamily="34" charset="0"/>
                <a:cs typeface="Times New Roman" panose="02020603050405020304" pitchFamily="18" charset="0"/>
              </a:rPr>
              <a:t>Displaced Persons Camps in the Western Region managing survivors of the explosion</a:t>
            </a:r>
            <a:endParaRPr lang="en-US" sz="2400" dirty="0"/>
          </a:p>
        </p:txBody>
      </p:sp>
    </p:spTree>
    <p:extLst>
      <p:ext uri="{BB962C8B-B14F-4D97-AF65-F5344CB8AC3E}">
        <p14:creationId xmlns:p14="http://schemas.microsoft.com/office/powerpoint/2010/main" val="142382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0E0AE-802A-49F0-B858-439CF51BE00D}"/>
              </a:ext>
            </a:extLst>
          </p:cNvPr>
          <p:cNvSpPr>
            <a:spLocks noGrp="1"/>
          </p:cNvSpPr>
          <p:nvPr>
            <p:ph type="title"/>
          </p:nvPr>
        </p:nvSpPr>
        <p:spPr/>
        <p:txBody>
          <a:bodyPr>
            <a:normAutofit/>
          </a:bodyPr>
          <a:lstStyle/>
          <a:p>
            <a:pPr algn="ctr"/>
            <a:r>
              <a:rPr lang="en-US" sz="4000" b="1" dirty="0">
                <a:solidFill>
                  <a:schemeClr val="tx1"/>
                </a:solidFill>
              </a:rPr>
              <a:t>OUTLINE </a:t>
            </a:r>
            <a:r>
              <a:rPr lang="en-US" sz="2400" b="1" dirty="0">
                <a:solidFill>
                  <a:schemeClr val="tx1"/>
                </a:solidFill>
              </a:rPr>
              <a:t>(CON’T)</a:t>
            </a:r>
            <a:endParaRPr lang="en-US" sz="2400" dirty="0">
              <a:solidFill>
                <a:schemeClr val="tx1"/>
              </a:solidFill>
            </a:endParaRPr>
          </a:p>
        </p:txBody>
      </p:sp>
      <p:sp>
        <p:nvSpPr>
          <p:cNvPr id="3" name="Content Placeholder 2">
            <a:extLst>
              <a:ext uri="{FF2B5EF4-FFF2-40B4-BE49-F238E27FC236}">
                <a16:creationId xmlns:a16="http://schemas.microsoft.com/office/drawing/2014/main" id="{A5816CF1-17E8-4E01-B2F2-DAC8486B5F27}"/>
              </a:ext>
            </a:extLst>
          </p:cNvPr>
          <p:cNvSpPr>
            <a:spLocks noGrp="1"/>
          </p:cNvSpPr>
          <p:nvPr>
            <p:ph idx="1"/>
          </p:nvPr>
        </p:nvSpPr>
        <p:spPr>
          <a:xfrm>
            <a:off x="1762113" y="1175379"/>
            <a:ext cx="8915400" cy="3777622"/>
          </a:xfrm>
        </p:spPr>
        <p:txBody>
          <a:bodyPr>
            <a:noAutofit/>
          </a:bodyPr>
          <a:lstStyle/>
          <a:p>
            <a:pPr marL="914400" marR="0" lvl="1" indent="-457200" algn="l" defTabSz="457200" rtl="0" eaLnBrk="1" fontAlgn="auto" latinLnBrk="0" hangingPunct="1">
              <a:lnSpc>
                <a:spcPct val="100000"/>
              </a:lnSpc>
              <a:spcBef>
                <a:spcPts val="1000"/>
              </a:spcBef>
              <a:spcAft>
                <a:spcPts val="0"/>
              </a:spcAft>
              <a:buClr>
                <a:srgbClr val="A53010"/>
              </a:buClr>
              <a:buSzTx/>
              <a:buFont typeface="+mj-lt"/>
              <a:buAutoNum type="alphaUcPeriod" startAt="3"/>
              <a:tabLst/>
              <a:defRPr/>
            </a:pPr>
            <a:r>
              <a:rPr kumimoji="0" lang="en-US" sz="2200" b="1" i="0" u="none" strike="noStrike" kern="1200" cap="none" spc="0" normalizeH="0" baseline="0" noProof="0" dirty="0">
                <a:ln>
                  <a:noFill/>
                </a:ln>
                <a:solidFill>
                  <a:prstClr val="black"/>
                </a:solidFill>
                <a:effectLst/>
                <a:uLnTx/>
                <a:uFillTx/>
                <a:latin typeface="Century Gothic" panose="020B0502020202020204"/>
                <a:ea typeface="+mn-ea"/>
                <a:cs typeface="Times New Roman" panose="02020603050405020304" pitchFamily="18" charset="0"/>
              </a:rPr>
              <a:t>January – June 2022</a:t>
            </a:r>
          </a:p>
          <a:p>
            <a:pPr marL="400050">
              <a:buClr>
                <a:srgbClr val="A53010"/>
              </a:buClr>
              <a:buFont typeface="Wingdings" panose="05000000000000000000" pitchFamily="2" charset="2"/>
              <a:buChar char="Ø"/>
              <a:defRPr/>
            </a:pPr>
            <a:r>
              <a:rPr lang="en-US" sz="2400" b="1" dirty="0">
                <a:solidFill>
                  <a:prstClr val="black"/>
                </a:solidFill>
                <a:latin typeface="Century Gothic" panose="020B0502020202020204"/>
                <a:cs typeface="Times New Roman" panose="02020603050405020304" pitchFamily="18" charset="0"/>
              </a:rPr>
              <a:t>Other Activities</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a:buFont typeface="Wingdings" panose="05000000000000000000" pitchFamily="2" charset="2"/>
              <a:buChar char="Ø"/>
            </a:pPr>
            <a:r>
              <a:rPr lang="en-US" sz="2400" b="1" dirty="0">
                <a:solidFill>
                  <a:schemeClr val="tx1"/>
                </a:solidFill>
                <a:latin typeface="+mj-lt"/>
              </a:rPr>
              <a:t>Commitment: 2022</a:t>
            </a:r>
          </a:p>
          <a:p>
            <a:pPr>
              <a:buFont typeface="Wingdings" panose="05000000000000000000" pitchFamily="2" charset="2"/>
              <a:buChar char="Ø"/>
            </a:pPr>
            <a:r>
              <a:rPr kumimoji="0" lang="en-US" sz="2400" b="1" i="0" u="none" strike="noStrike" kern="1200" cap="none" spc="0" normalizeH="0" baseline="0" noProof="0" dirty="0">
                <a:ln>
                  <a:noFill/>
                </a:ln>
                <a:solidFill>
                  <a:prstClr val="black"/>
                </a:solidFill>
                <a:effectLst/>
                <a:uLnTx/>
                <a:uFillTx/>
                <a:latin typeface="Century Gothic" panose="020B0502020202020204"/>
                <a:ea typeface="+mj-ea"/>
                <a:cs typeface="+mj-cs"/>
              </a:rPr>
              <a:t>Project</a:t>
            </a:r>
            <a:r>
              <a:rPr kumimoji="0" lang="en-US" sz="24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Under Discussion: 2022</a:t>
            </a:r>
          </a:p>
          <a:p>
            <a:pPr>
              <a:buFont typeface="Wingdings" panose="05000000000000000000" pitchFamily="2" charset="2"/>
              <a:buChar char="Ø"/>
            </a:pPr>
            <a:r>
              <a:rPr lang="en-US" sz="2400" b="1" dirty="0">
                <a:solidFill>
                  <a:schemeClr val="tx1"/>
                </a:solidFill>
                <a:latin typeface="+mj-lt"/>
              </a:rPr>
              <a:t>Current Balance</a:t>
            </a:r>
          </a:p>
          <a:p>
            <a:pPr>
              <a:buFont typeface="Wingdings" panose="05000000000000000000" pitchFamily="2" charset="2"/>
              <a:buChar char="Ø"/>
            </a:pPr>
            <a:r>
              <a:rPr lang="en-US" sz="2400" b="1" dirty="0">
                <a:solidFill>
                  <a:schemeClr val="tx1"/>
                </a:solidFill>
                <a:latin typeface="+mj-lt"/>
              </a:rPr>
              <a:t>Accountability </a:t>
            </a:r>
          </a:p>
          <a:p>
            <a:pPr>
              <a:buFont typeface="Wingdings" panose="05000000000000000000" pitchFamily="2" charset="2"/>
              <a:buChar char="Ø"/>
            </a:pPr>
            <a:r>
              <a:rPr lang="en-US" sz="2400" b="1" dirty="0">
                <a:solidFill>
                  <a:schemeClr val="tx1"/>
                </a:solidFill>
                <a:latin typeface="+mj-lt"/>
              </a:rPr>
              <a:t>Key Achievements</a:t>
            </a:r>
          </a:p>
          <a:p>
            <a:pPr>
              <a:buFont typeface="Wingdings" panose="05000000000000000000" pitchFamily="2" charset="2"/>
              <a:buChar char="Ø"/>
            </a:pPr>
            <a:r>
              <a:rPr lang="en-US" sz="2400" b="1" dirty="0">
                <a:solidFill>
                  <a:schemeClr val="tx1"/>
                </a:solidFill>
                <a:latin typeface="+mj-lt"/>
              </a:rPr>
              <a:t>Challenge</a:t>
            </a:r>
          </a:p>
          <a:p>
            <a:pPr>
              <a:buFont typeface="Wingdings" panose="05000000000000000000" pitchFamily="2" charset="2"/>
              <a:buChar char="Ø"/>
            </a:pPr>
            <a:r>
              <a:rPr lang="en-US" sz="2400" b="1" dirty="0">
                <a:solidFill>
                  <a:schemeClr val="tx1"/>
                </a:solidFill>
                <a:latin typeface="+mj-lt"/>
              </a:rPr>
              <a:t>Way Forward</a:t>
            </a:r>
          </a:p>
          <a:p>
            <a:pPr>
              <a:buFont typeface="Wingdings" panose="05000000000000000000" pitchFamily="2" charset="2"/>
              <a:buChar char="Ø"/>
            </a:pPr>
            <a:r>
              <a:rPr lang="en-US" sz="2400" b="1" dirty="0">
                <a:solidFill>
                  <a:schemeClr val="tx1"/>
                </a:solidFill>
                <a:latin typeface="+mj-lt"/>
              </a:rPr>
              <a:t>Conclusion </a:t>
            </a:r>
          </a:p>
        </p:txBody>
      </p:sp>
    </p:spTree>
    <p:extLst>
      <p:ext uri="{BB962C8B-B14F-4D97-AF65-F5344CB8AC3E}">
        <p14:creationId xmlns:p14="http://schemas.microsoft.com/office/powerpoint/2010/main" val="2677445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0B3CE-6529-4728-3403-6D93B2BCD2F6}"/>
              </a:ext>
            </a:extLst>
          </p:cNvPr>
          <p:cNvSpPr>
            <a:spLocks noGrp="1"/>
          </p:cNvSpPr>
          <p:nvPr>
            <p:ph type="title"/>
          </p:nvPr>
        </p:nvSpPr>
        <p:spPr>
          <a:xfrm>
            <a:off x="1935700" y="709835"/>
            <a:ext cx="8911687" cy="904653"/>
          </a:xfrm>
        </p:spPr>
        <p:txBody>
          <a:bodyPr>
            <a:normAutofit/>
          </a:bodyPr>
          <a:lstStyle/>
          <a:p>
            <a:pPr algn="ctr"/>
            <a:r>
              <a:rPr lang="en-US" sz="4000" b="1" dirty="0">
                <a:solidFill>
                  <a:schemeClr val="tx1"/>
                </a:solidFill>
              </a:rPr>
              <a:t>COMMITMENT</a:t>
            </a:r>
            <a:r>
              <a:rPr lang="en-US" sz="4000" b="1" dirty="0"/>
              <a:t> : 2022</a:t>
            </a:r>
            <a:endParaRPr lang="en-US" sz="4000" dirty="0"/>
          </a:p>
        </p:txBody>
      </p:sp>
      <p:sp>
        <p:nvSpPr>
          <p:cNvPr id="3" name="Content Placeholder 2">
            <a:extLst>
              <a:ext uri="{FF2B5EF4-FFF2-40B4-BE49-F238E27FC236}">
                <a16:creationId xmlns:a16="http://schemas.microsoft.com/office/drawing/2014/main" id="{A6E78184-DD97-5A56-AAB4-C9CEE062B7CF}"/>
              </a:ext>
            </a:extLst>
          </p:cNvPr>
          <p:cNvSpPr>
            <a:spLocks noGrp="1"/>
          </p:cNvSpPr>
          <p:nvPr>
            <p:ph idx="1"/>
          </p:nvPr>
        </p:nvSpPr>
        <p:spPr>
          <a:xfrm>
            <a:off x="1700213" y="1614488"/>
            <a:ext cx="9804399" cy="4296734"/>
          </a:xfrm>
        </p:spPr>
        <p:txBody>
          <a:bodyPr>
            <a:normAutofit fontScale="92500" lnSpcReduction="10000"/>
          </a:bodyPr>
          <a:lstStyle/>
          <a:p>
            <a:pPr>
              <a:buFont typeface="Wingdings" panose="05000000000000000000" pitchFamily="2" charset="2"/>
              <a:buChar char="Ø"/>
            </a:pPr>
            <a:r>
              <a:rPr lang="en-US" sz="2400" b="1" dirty="0">
                <a:solidFill>
                  <a:schemeClr val="tx1"/>
                </a:solidFill>
                <a:cs typeface="Calibri" panose="020F0502020204030204" pitchFamily="34" charset="0"/>
              </a:rPr>
              <a:t>Ghana Health Service </a:t>
            </a:r>
            <a:r>
              <a:rPr lang="en-US" sz="2400" dirty="0">
                <a:solidFill>
                  <a:schemeClr val="tx1"/>
                </a:solidFill>
                <a:cs typeface="Calibri" panose="020F0502020204030204" pitchFamily="34" charset="0"/>
              </a:rPr>
              <a:t>– </a:t>
            </a:r>
            <a:r>
              <a:rPr lang="en-US" sz="2400" b="1" dirty="0">
                <a:solidFill>
                  <a:schemeClr val="tx1"/>
                </a:solidFill>
                <a:cs typeface="Times New Roman" panose="02020603050405020304" pitchFamily="18" charset="0"/>
              </a:rPr>
              <a:t>GH</a:t>
            </a:r>
            <a:r>
              <a:rPr lang="en-US" sz="2400" b="1" dirty="0">
                <a:solidFill>
                  <a:schemeClr val="tx1"/>
                </a:solidFill>
                <a:cs typeface="Calibri" panose="020F0502020204030204" pitchFamily="34" charset="0"/>
              </a:rPr>
              <a:t>Ȼ458,835.00 </a:t>
            </a:r>
            <a:r>
              <a:rPr lang="en-US" sz="2400" dirty="0">
                <a:solidFill>
                  <a:schemeClr val="tx1"/>
                </a:solidFill>
                <a:cs typeface="Calibri" panose="020F0502020204030204" pitchFamily="34" charset="0"/>
              </a:rPr>
              <a:t>to support the airing of documentaries to promote uptake of COVID-19 vaccination.</a:t>
            </a:r>
          </a:p>
          <a:p>
            <a:pPr marL="0" indent="0">
              <a:buNone/>
            </a:pPr>
            <a:endParaRPr lang="en-US" sz="2400" dirty="0">
              <a:solidFill>
                <a:schemeClr val="tx1"/>
              </a:solidFill>
              <a:cs typeface="Calibri" panose="020F0502020204030204" pitchFamily="34" charset="0"/>
            </a:endParaRPr>
          </a:p>
          <a:p>
            <a:pPr marL="0" indent="0">
              <a:buNone/>
            </a:pPr>
            <a:endParaRPr lang="en-US" sz="2400" dirty="0">
              <a:solidFill>
                <a:schemeClr val="tx1"/>
              </a:solidFill>
              <a:cs typeface="Calibri" panose="020F0502020204030204" pitchFamily="34" charset="0"/>
            </a:endParaRPr>
          </a:p>
          <a:p>
            <a:pPr marL="0" indent="0" algn="ctr">
              <a:buNone/>
            </a:pPr>
            <a:r>
              <a:rPr kumimoji="0" lang="en-US" sz="4300" b="1" i="0" u="none" strike="noStrike" kern="1200" cap="none" spc="0" normalizeH="0" baseline="0" noProof="0" dirty="0">
                <a:ln>
                  <a:noFill/>
                </a:ln>
                <a:solidFill>
                  <a:prstClr val="black"/>
                </a:solidFill>
                <a:effectLst/>
                <a:uLnTx/>
                <a:uFillTx/>
                <a:latin typeface="Century Gothic" panose="020B0502020202020204"/>
                <a:ea typeface="+mj-ea"/>
                <a:cs typeface="+mj-cs"/>
              </a:rPr>
              <a:t>PROJECT</a:t>
            </a:r>
            <a:r>
              <a:rPr kumimoji="0" lang="en-US" sz="43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UNDER DISCUSSION: 2022</a:t>
            </a:r>
          </a:p>
          <a:p>
            <a:pPr marL="0" indent="0" algn="ctr">
              <a:buNone/>
            </a:pPr>
            <a:endParaRPr lang="en-US" sz="2400" dirty="0">
              <a:solidFill>
                <a:schemeClr val="tx1"/>
              </a:solidFill>
            </a:endParaRPr>
          </a:p>
          <a:p>
            <a:pPr marL="0" indent="0">
              <a:buNone/>
            </a:pPr>
            <a:r>
              <a:rPr lang="en-US" sz="2400" b="1" dirty="0">
                <a:solidFill>
                  <a:schemeClr val="tx1"/>
                </a:solidFill>
              </a:rPr>
              <a:t>Noguchi Memorial Institute for Medical Research </a:t>
            </a:r>
            <a:r>
              <a:rPr lang="en-US" sz="2400" dirty="0">
                <a:solidFill>
                  <a:schemeClr val="tx1"/>
                </a:solidFill>
              </a:rPr>
              <a:t>– </a:t>
            </a:r>
            <a:r>
              <a:rPr lang="en-US" sz="2400" b="1" dirty="0">
                <a:solidFill>
                  <a:schemeClr val="tx1"/>
                </a:solidFill>
                <a:cs typeface="Times New Roman" panose="02020603050405020304" pitchFamily="18" charset="0"/>
              </a:rPr>
              <a:t>GH</a:t>
            </a:r>
            <a:r>
              <a:rPr lang="en-US" sz="2400" b="1" dirty="0">
                <a:solidFill>
                  <a:schemeClr val="tx1"/>
                </a:solidFill>
                <a:cs typeface="Calibri" panose="020F0502020204030204" pitchFamily="34" charset="0"/>
              </a:rPr>
              <a:t>Ȼ2,272,762.80 </a:t>
            </a:r>
            <a:r>
              <a:rPr lang="en-US" sz="2400" dirty="0">
                <a:solidFill>
                  <a:schemeClr val="tx1"/>
                </a:solidFill>
                <a:cs typeface="Calibri" panose="020F0502020204030204" pitchFamily="34" charset="0"/>
              </a:rPr>
              <a:t>to undertake COVID-19 vaccine research to establish the durability of immune responses elicited by three different vaccines (AstraZeneca, Pfizer and BioNTech) within the Ghanaian population.</a:t>
            </a:r>
            <a:endParaRPr lang="en-US" sz="2400" dirty="0">
              <a:solidFill>
                <a:schemeClr val="tx1"/>
              </a:solidFill>
            </a:endParaRPr>
          </a:p>
          <a:p>
            <a:pPr marL="0" indent="0">
              <a:buNone/>
            </a:pPr>
            <a:endParaRPr lang="en-US" sz="2400" dirty="0">
              <a:solidFill>
                <a:schemeClr val="tx1"/>
              </a:solidFill>
            </a:endParaRPr>
          </a:p>
        </p:txBody>
      </p:sp>
    </p:spTree>
    <p:extLst>
      <p:ext uri="{BB962C8B-B14F-4D97-AF65-F5344CB8AC3E}">
        <p14:creationId xmlns:p14="http://schemas.microsoft.com/office/powerpoint/2010/main" val="2340228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9C1D-A4A3-846E-A026-8AB7C1FFE850}"/>
              </a:ext>
            </a:extLst>
          </p:cNvPr>
          <p:cNvSpPr>
            <a:spLocks noGrp="1"/>
          </p:cNvSpPr>
          <p:nvPr>
            <p:ph type="title"/>
          </p:nvPr>
        </p:nvSpPr>
        <p:spPr>
          <a:xfrm>
            <a:off x="1640156" y="666973"/>
            <a:ext cx="8911687" cy="1280890"/>
          </a:xfrm>
        </p:spPr>
        <p:txBody>
          <a:bodyPr>
            <a:normAutofit/>
          </a:bodyPr>
          <a:lstStyle/>
          <a:p>
            <a:pPr algn="ctr"/>
            <a:r>
              <a:rPr lang="en-US" sz="4000" b="1" dirty="0"/>
              <a:t>CURRENT BALANCE</a:t>
            </a:r>
          </a:p>
        </p:txBody>
      </p:sp>
      <p:sp>
        <p:nvSpPr>
          <p:cNvPr id="3" name="Content Placeholder 2">
            <a:extLst>
              <a:ext uri="{FF2B5EF4-FFF2-40B4-BE49-F238E27FC236}">
                <a16:creationId xmlns:a16="http://schemas.microsoft.com/office/drawing/2014/main" id="{066F7F3C-B16C-FC6A-0C95-42DDC29B20BC}"/>
              </a:ext>
            </a:extLst>
          </p:cNvPr>
          <p:cNvSpPr>
            <a:spLocks noGrp="1"/>
          </p:cNvSpPr>
          <p:nvPr>
            <p:ph idx="1"/>
          </p:nvPr>
        </p:nvSpPr>
        <p:spPr>
          <a:xfrm>
            <a:off x="2589212" y="2133600"/>
            <a:ext cx="7713028" cy="3777622"/>
          </a:xfrm>
        </p:spPr>
        <p:txBody>
          <a:bodyPr/>
          <a:lstStyle/>
          <a:p>
            <a:pPr marL="0" indent="0">
              <a:buNone/>
            </a:pPr>
            <a:r>
              <a:rPr lang="en-US" sz="2400" dirty="0">
                <a:solidFill>
                  <a:schemeClr val="tx1"/>
                </a:solidFill>
              </a:rPr>
              <a:t>The balance in the account of the Trust Fund as at </a:t>
            </a:r>
          </a:p>
          <a:p>
            <a:pPr marL="0" indent="0">
              <a:buNone/>
            </a:pPr>
            <a:r>
              <a:rPr lang="en-US" sz="2400" dirty="0">
                <a:solidFill>
                  <a:schemeClr val="tx1"/>
                </a:solidFill>
              </a:rPr>
              <a:t>30</a:t>
            </a:r>
            <a:r>
              <a:rPr lang="en-US" sz="2400" baseline="30000" dirty="0">
                <a:solidFill>
                  <a:schemeClr val="tx1"/>
                </a:solidFill>
              </a:rPr>
              <a:t>th</a:t>
            </a:r>
            <a:r>
              <a:rPr lang="en-US" sz="2400" dirty="0">
                <a:solidFill>
                  <a:schemeClr val="tx1"/>
                </a:solidFill>
              </a:rPr>
              <a:t> June 2022 stood at </a:t>
            </a:r>
            <a:r>
              <a:rPr lang="en-US" sz="2400" b="1" dirty="0">
                <a:solidFill>
                  <a:schemeClr val="tx1"/>
                </a:solidFill>
                <a:effectLst/>
                <a:ea typeface="Calibri" panose="020F0502020204030204" pitchFamily="34" charset="0"/>
                <a:cs typeface="Times New Roman" panose="02020603050405020304" pitchFamily="18" charset="0"/>
              </a:rPr>
              <a:t>GH¢9,099,136.61</a:t>
            </a:r>
            <a:endParaRPr lang="en-US" sz="2400" dirty="0">
              <a:solidFill>
                <a:schemeClr val="tx1"/>
              </a:solidFill>
            </a:endParaRPr>
          </a:p>
          <a:p>
            <a:endParaRPr lang="en-US" dirty="0"/>
          </a:p>
        </p:txBody>
      </p:sp>
    </p:spTree>
    <p:extLst>
      <p:ext uri="{BB962C8B-B14F-4D97-AF65-F5344CB8AC3E}">
        <p14:creationId xmlns:p14="http://schemas.microsoft.com/office/powerpoint/2010/main" val="1240331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C75F-A7F7-9A6D-BCF6-B47CF873BB53}"/>
              </a:ext>
            </a:extLst>
          </p:cNvPr>
          <p:cNvSpPr>
            <a:spLocks noGrp="1"/>
          </p:cNvSpPr>
          <p:nvPr>
            <p:ph type="title"/>
          </p:nvPr>
        </p:nvSpPr>
        <p:spPr>
          <a:xfrm>
            <a:off x="1878550" y="573033"/>
            <a:ext cx="8911687" cy="747490"/>
          </a:xfrm>
        </p:spPr>
        <p:txBody>
          <a:bodyPr>
            <a:normAutofit/>
          </a:bodyPr>
          <a:lstStyle/>
          <a:p>
            <a:pPr algn="ctr"/>
            <a:r>
              <a:rPr lang="en-US" sz="4000" b="1" dirty="0">
                <a:solidFill>
                  <a:schemeClr val="tx1"/>
                </a:solidFill>
              </a:rPr>
              <a:t>ACCOUNTABILITY</a:t>
            </a:r>
          </a:p>
        </p:txBody>
      </p:sp>
      <p:sp>
        <p:nvSpPr>
          <p:cNvPr id="3" name="Content Placeholder 2">
            <a:extLst>
              <a:ext uri="{FF2B5EF4-FFF2-40B4-BE49-F238E27FC236}">
                <a16:creationId xmlns:a16="http://schemas.microsoft.com/office/drawing/2014/main" id="{36BD9A60-12EE-77C5-85CF-8FA4C3C9ACAE}"/>
              </a:ext>
            </a:extLst>
          </p:cNvPr>
          <p:cNvSpPr>
            <a:spLocks noGrp="1"/>
          </p:cNvSpPr>
          <p:nvPr>
            <p:ph idx="1"/>
          </p:nvPr>
        </p:nvSpPr>
        <p:spPr>
          <a:xfrm>
            <a:off x="1500188" y="1557338"/>
            <a:ext cx="10004424" cy="4353884"/>
          </a:xfrm>
        </p:spPr>
        <p:txBody>
          <a:bodyPr>
            <a:normAutofit/>
          </a:bodyPr>
          <a:lstStyle/>
          <a:p>
            <a:pPr>
              <a:buFont typeface="+mj-lt"/>
              <a:buAutoNum type="arabicPeriod"/>
            </a:pPr>
            <a:r>
              <a:rPr lang="en-US" sz="3200" b="1" dirty="0">
                <a:solidFill>
                  <a:schemeClr val="tx1"/>
                </a:solidFill>
              </a:rPr>
              <a:t>Donation Agreement</a:t>
            </a:r>
          </a:p>
          <a:p>
            <a:pPr marL="400050" lvl="1" indent="0">
              <a:buNone/>
            </a:pPr>
            <a:r>
              <a:rPr lang="en-US" sz="2400" dirty="0">
                <a:solidFill>
                  <a:schemeClr val="tx1"/>
                </a:solidFill>
              </a:rPr>
              <a:t>A Donation Agreement is signed with the  beneficiary institution.</a:t>
            </a:r>
          </a:p>
          <a:p>
            <a:pPr marL="400050" lvl="1" indent="0">
              <a:buNone/>
            </a:pPr>
            <a:r>
              <a:rPr lang="en-US" sz="2400" dirty="0">
                <a:solidFill>
                  <a:schemeClr val="tx1"/>
                </a:solidFill>
              </a:rPr>
              <a:t>This spells out, </a:t>
            </a:r>
            <a:r>
              <a:rPr lang="en-US" sz="2400" i="1" dirty="0">
                <a:solidFill>
                  <a:schemeClr val="tx1"/>
                </a:solidFill>
              </a:rPr>
              <a:t>inter alia</a:t>
            </a:r>
            <a:r>
              <a:rPr lang="en-US" sz="2400" dirty="0">
                <a:solidFill>
                  <a:schemeClr val="tx1"/>
                </a:solidFill>
              </a:rPr>
              <a:t>, </a:t>
            </a:r>
          </a:p>
          <a:p>
            <a:pPr lvl="1" indent="-342900">
              <a:buFont typeface="Wingdings" panose="05000000000000000000" pitchFamily="2" charset="2"/>
              <a:buChar char="Ø"/>
            </a:pPr>
            <a:r>
              <a:rPr lang="en-US" sz="2400" dirty="0">
                <a:solidFill>
                  <a:schemeClr val="tx1"/>
                </a:solidFill>
              </a:rPr>
              <a:t>expected use(s) of the funds</a:t>
            </a:r>
          </a:p>
          <a:p>
            <a:pPr lvl="1" indent="-342900">
              <a:buFont typeface="Wingdings" panose="05000000000000000000" pitchFamily="2" charset="2"/>
              <a:buChar char="Ø"/>
            </a:pPr>
            <a:r>
              <a:rPr lang="en-US" sz="2400" dirty="0">
                <a:solidFill>
                  <a:schemeClr val="tx1"/>
                </a:solidFill>
              </a:rPr>
              <a:t>conditions for disbursement</a:t>
            </a:r>
          </a:p>
          <a:p>
            <a:pPr marL="800100" lvl="2" indent="0">
              <a:buNone/>
            </a:pPr>
            <a:r>
              <a:rPr lang="en-US" sz="2400" i="1" dirty="0">
                <a:solidFill>
                  <a:schemeClr val="tx1"/>
                </a:solidFill>
              </a:rPr>
              <a:t>e.g.</a:t>
            </a:r>
            <a:r>
              <a:rPr lang="en-US" sz="2400" dirty="0">
                <a:solidFill>
                  <a:schemeClr val="tx1"/>
                </a:solidFill>
              </a:rPr>
              <a:t> adherence to PFM Act, Procurement Act, </a:t>
            </a:r>
            <a:r>
              <a:rPr lang="en-US" sz="2400" i="1" dirty="0">
                <a:solidFill>
                  <a:schemeClr val="tx1"/>
                </a:solidFill>
              </a:rPr>
              <a:t>etc.</a:t>
            </a:r>
          </a:p>
        </p:txBody>
      </p:sp>
    </p:spTree>
    <p:extLst>
      <p:ext uri="{BB962C8B-B14F-4D97-AF65-F5344CB8AC3E}">
        <p14:creationId xmlns:p14="http://schemas.microsoft.com/office/powerpoint/2010/main" val="597227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41950-7F5B-C457-95E4-99D5FC481352}"/>
              </a:ext>
            </a:extLst>
          </p:cNvPr>
          <p:cNvSpPr>
            <a:spLocks noGrp="1"/>
          </p:cNvSpPr>
          <p:nvPr>
            <p:ph type="title"/>
          </p:nvPr>
        </p:nvSpPr>
        <p:spPr>
          <a:xfrm>
            <a:off x="2592925" y="624110"/>
            <a:ext cx="8911687" cy="833215"/>
          </a:xfrm>
        </p:spPr>
        <p:txBody>
          <a:bodyPr>
            <a:normAutofit/>
          </a:bodyPr>
          <a:lstStyle/>
          <a:p>
            <a:pPr algn="ctr"/>
            <a:r>
              <a:rPr lang="en-US" sz="4000" b="1" dirty="0"/>
              <a:t>ACCOUNTABILITY</a:t>
            </a:r>
            <a:r>
              <a:rPr lang="en-US" sz="2400" b="1" dirty="0"/>
              <a:t> (CON’T)</a:t>
            </a:r>
            <a:endParaRPr lang="en-US" sz="4000" dirty="0"/>
          </a:p>
        </p:txBody>
      </p:sp>
      <p:sp>
        <p:nvSpPr>
          <p:cNvPr id="3" name="Content Placeholder 2">
            <a:extLst>
              <a:ext uri="{FF2B5EF4-FFF2-40B4-BE49-F238E27FC236}">
                <a16:creationId xmlns:a16="http://schemas.microsoft.com/office/drawing/2014/main" id="{C4D1E48F-FD3E-D422-EB32-16538C874BCE}"/>
              </a:ext>
            </a:extLst>
          </p:cNvPr>
          <p:cNvSpPr>
            <a:spLocks noGrp="1"/>
          </p:cNvSpPr>
          <p:nvPr>
            <p:ph idx="1"/>
          </p:nvPr>
        </p:nvSpPr>
        <p:spPr>
          <a:xfrm>
            <a:off x="1614488" y="2104268"/>
            <a:ext cx="9890124" cy="4353884"/>
          </a:xfrm>
        </p:spPr>
        <p:txBody>
          <a:bodyPr>
            <a:normAutofit/>
          </a:bodyPr>
          <a:lstStyle/>
          <a:p>
            <a:r>
              <a:rPr lang="en-US" sz="2400" dirty="0">
                <a:solidFill>
                  <a:schemeClr val="tx1"/>
                </a:solidFill>
              </a:rPr>
              <a:t>The Trust Fund has two policies approved by the Board of Trustees guiding the receipt of donations and disbursement of funds. These are: </a:t>
            </a:r>
          </a:p>
          <a:p>
            <a:pPr marL="857250" lvl="1" indent="-457200">
              <a:buFont typeface="+mj-lt"/>
              <a:buAutoNum type="alphaLcParenR"/>
            </a:pPr>
            <a:r>
              <a:rPr lang="en-US" sz="2400" dirty="0">
                <a:solidFill>
                  <a:schemeClr val="tx1"/>
                </a:solidFill>
              </a:rPr>
              <a:t>Disbursement Policy Formula and Guidelines</a:t>
            </a:r>
          </a:p>
          <a:p>
            <a:pPr marL="857250" lvl="1" indent="-457200">
              <a:buFont typeface="+mj-lt"/>
              <a:buAutoNum type="alphaLcParenR"/>
            </a:pPr>
            <a:r>
              <a:rPr lang="en-US" sz="2400" dirty="0">
                <a:solidFill>
                  <a:schemeClr val="tx1"/>
                </a:solidFill>
              </a:rPr>
              <a:t>Donations and Receipts Policy</a:t>
            </a:r>
          </a:p>
        </p:txBody>
      </p:sp>
    </p:spTree>
    <p:extLst>
      <p:ext uri="{BB962C8B-B14F-4D97-AF65-F5344CB8AC3E}">
        <p14:creationId xmlns:p14="http://schemas.microsoft.com/office/powerpoint/2010/main" val="2867603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D2DF-2549-A602-9977-8AB78D37ECDB}"/>
              </a:ext>
            </a:extLst>
          </p:cNvPr>
          <p:cNvSpPr>
            <a:spLocks noGrp="1"/>
          </p:cNvSpPr>
          <p:nvPr>
            <p:ph type="title"/>
          </p:nvPr>
        </p:nvSpPr>
        <p:spPr/>
        <p:txBody>
          <a:bodyPr>
            <a:normAutofit/>
          </a:bodyPr>
          <a:lstStyle/>
          <a:p>
            <a:pPr algn="ctr"/>
            <a:r>
              <a:rPr lang="en-US" sz="4000" b="1" dirty="0">
                <a:solidFill>
                  <a:schemeClr val="tx1"/>
                </a:solidFill>
              </a:rPr>
              <a:t>ACCOUNTABILITY</a:t>
            </a:r>
            <a:r>
              <a:rPr lang="en-US" sz="2400" b="1" dirty="0">
                <a:solidFill>
                  <a:schemeClr val="tx1"/>
                </a:solidFill>
              </a:rPr>
              <a:t> (CON’T)</a:t>
            </a:r>
            <a:endParaRPr lang="en-US" sz="4000" dirty="0">
              <a:solidFill>
                <a:schemeClr val="tx1"/>
              </a:solidFill>
            </a:endParaRPr>
          </a:p>
        </p:txBody>
      </p:sp>
      <p:sp>
        <p:nvSpPr>
          <p:cNvPr id="3" name="Content Placeholder 2">
            <a:extLst>
              <a:ext uri="{FF2B5EF4-FFF2-40B4-BE49-F238E27FC236}">
                <a16:creationId xmlns:a16="http://schemas.microsoft.com/office/drawing/2014/main" id="{C5BF5348-5EC7-C457-69AB-2C3BDD368551}"/>
              </a:ext>
            </a:extLst>
          </p:cNvPr>
          <p:cNvSpPr>
            <a:spLocks noGrp="1"/>
          </p:cNvSpPr>
          <p:nvPr>
            <p:ph idx="1"/>
          </p:nvPr>
        </p:nvSpPr>
        <p:spPr>
          <a:xfrm>
            <a:off x="1400175" y="1485900"/>
            <a:ext cx="10104437" cy="4425322"/>
          </a:xfrm>
        </p:spPr>
        <p:txBody>
          <a:bodyPr>
            <a:normAutofit/>
          </a:bodyPr>
          <a:lstStyle/>
          <a:p>
            <a:pPr marL="514350" indent="-514350">
              <a:buFont typeface="+mj-lt"/>
              <a:buAutoNum type="arabicPeriod" startAt="2"/>
            </a:pPr>
            <a:r>
              <a:rPr lang="en-US" sz="3200" b="1" dirty="0">
                <a:solidFill>
                  <a:schemeClr val="tx1"/>
                </a:solidFill>
              </a:rPr>
              <a:t>Procurement</a:t>
            </a:r>
          </a:p>
          <a:p>
            <a:pPr marL="400050" lvl="1" indent="0">
              <a:buNone/>
            </a:pPr>
            <a:r>
              <a:rPr lang="en-US" sz="2400" dirty="0">
                <a:solidFill>
                  <a:schemeClr val="tx1"/>
                </a:solidFill>
              </a:rPr>
              <a:t>Both Parties:</a:t>
            </a:r>
          </a:p>
          <a:p>
            <a:pPr marL="857250" lvl="1" indent="-457200">
              <a:buFont typeface="+mj-lt"/>
              <a:buAutoNum type="alphaLcParenR"/>
            </a:pPr>
            <a:r>
              <a:rPr lang="en-US" sz="2400" dirty="0">
                <a:solidFill>
                  <a:schemeClr val="tx1"/>
                </a:solidFill>
              </a:rPr>
              <a:t>Ensure procurement intended for each project is in accordance with the Public Procurement Act, 2003 (Act 663) with Public Procurement (Amendment) Act, 2016 (Act 914); the Public Financial Management Act, 2016 (Act 921) and the Public Financial Management Regulations, 2019 (L.I 2378)</a:t>
            </a:r>
          </a:p>
          <a:p>
            <a:pPr marL="400050" lvl="1" indent="0">
              <a:buNone/>
            </a:pPr>
            <a:endParaRPr lang="en-US" sz="2400" dirty="0">
              <a:solidFill>
                <a:schemeClr val="tx1"/>
              </a:solidFill>
            </a:endParaRPr>
          </a:p>
          <a:p>
            <a:pPr marL="857250" lvl="1" indent="-457200">
              <a:buFont typeface="+mj-lt"/>
              <a:buAutoNum type="alphaLcParenR" startAt="2"/>
            </a:pPr>
            <a:r>
              <a:rPr lang="en-US" sz="2400" dirty="0">
                <a:solidFill>
                  <a:schemeClr val="tx1"/>
                </a:solidFill>
              </a:rPr>
              <a:t>Ensure fair competition and transparency in procurement of items and services (value for money)</a:t>
            </a:r>
          </a:p>
        </p:txBody>
      </p:sp>
    </p:spTree>
    <p:extLst>
      <p:ext uri="{BB962C8B-B14F-4D97-AF65-F5344CB8AC3E}">
        <p14:creationId xmlns:p14="http://schemas.microsoft.com/office/powerpoint/2010/main" val="3674973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BE38C-3943-0135-096B-8532BE19BB90}"/>
              </a:ext>
            </a:extLst>
          </p:cNvPr>
          <p:cNvSpPr>
            <a:spLocks noGrp="1"/>
          </p:cNvSpPr>
          <p:nvPr>
            <p:ph type="title"/>
          </p:nvPr>
        </p:nvSpPr>
        <p:spPr>
          <a:xfrm>
            <a:off x="2592925" y="624110"/>
            <a:ext cx="8911687" cy="804640"/>
          </a:xfrm>
        </p:spPr>
        <p:txBody>
          <a:bodyPr>
            <a:normAutofit/>
          </a:bodyPr>
          <a:lstStyle/>
          <a:p>
            <a:pPr algn="ctr"/>
            <a:r>
              <a:rPr lang="en-US" sz="4000" b="1" dirty="0">
                <a:solidFill>
                  <a:schemeClr val="tx1"/>
                </a:solidFill>
              </a:rPr>
              <a:t>ACCOUNTABILITY</a:t>
            </a:r>
            <a:r>
              <a:rPr lang="en-US" sz="2400" b="1" dirty="0">
                <a:solidFill>
                  <a:schemeClr val="tx1"/>
                </a:solidFill>
              </a:rPr>
              <a:t> (CON’T)</a:t>
            </a:r>
            <a:endParaRPr lang="en-US" sz="4000" dirty="0">
              <a:solidFill>
                <a:schemeClr val="tx1"/>
              </a:solidFill>
            </a:endParaRPr>
          </a:p>
        </p:txBody>
      </p:sp>
      <p:sp>
        <p:nvSpPr>
          <p:cNvPr id="3" name="Content Placeholder 2">
            <a:extLst>
              <a:ext uri="{FF2B5EF4-FFF2-40B4-BE49-F238E27FC236}">
                <a16:creationId xmlns:a16="http://schemas.microsoft.com/office/drawing/2014/main" id="{7C098AF6-39D8-7FE1-9415-71E47BB3DDA5}"/>
              </a:ext>
            </a:extLst>
          </p:cNvPr>
          <p:cNvSpPr>
            <a:spLocks noGrp="1"/>
          </p:cNvSpPr>
          <p:nvPr>
            <p:ph idx="1"/>
          </p:nvPr>
        </p:nvSpPr>
        <p:spPr>
          <a:xfrm>
            <a:off x="1671638" y="1851431"/>
            <a:ext cx="9832974" cy="4382459"/>
          </a:xfrm>
        </p:spPr>
        <p:txBody>
          <a:bodyPr>
            <a:normAutofit/>
          </a:bodyPr>
          <a:lstStyle/>
          <a:p>
            <a:pPr>
              <a:buFont typeface="+mj-lt"/>
              <a:buAutoNum type="arabicPeriod" startAt="3"/>
            </a:pPr>
            <a:r>
              <a:rPr lang="en-US" sz="3200" b="1" dirty="0">
                <a:solidFill>
                  <a:schemeClr val="tx1"/>
                </a:solidFill>
              </a:rPr>
              <a:t>Internal Monitoring</a:t>
            </a:r>
          </a:p>
          <a:p>
            <a:pPr marL="857250" lvl="1" indent="-457200">
              <a:buFont typeface="+mj-lt"/>
              <a:buAutoNum type="alphaLcParenR"/>
            </a:pPr>
            <a:r>
              <a:rPr lang="en-US" sz="2400" dirty="0">
                <a:solidFill>
                  <a:schemeClr val="tx1"/>
                </a:solidFill>
              </a:rPr>
              <a:t>Periodic progress and financial reports.</a:t>
            </a:r>
          </a:p>
          <a:p>
            <a:pPr marL="857250" lvl="1" indent="-457200">
              <a:buFont typeface="+mj-lt"/>
              <a:buAutoNum type="alphaLcParenR"/>
            </a:pPr>
            <a:r>
              <a:rPr lang="en-US" sz="2400" dirty="0">
                <a:solidFill>
                  <a:schemeClr val="tx1"/>
                </a:solidFill>
              </a:rPr>
              <a:t>Comprehensive end-of-project report, including financials.</a:t>
            </a:r>
          </a:p>
          <a:p>
            <a:pPr marL="857250" lvl="1" indent="-457200">
              <a:buFont typeface="+mj-lt"/>
              <a:buAutoNum type="alphaLcParenR"/>
            </a:pPr>
            <a:r>
              <a:rPr lang="en-US" sz="2400" dirty="0">
                <a:solidFill>
                  <a:schemeClr val="tx1"/>
                </a:solidFill>
              </a:rPr>
              <a:t>Site/Field observations/Visits.</a:t>
            </a:r>
          </a:p>
          <a:p>
            <a:pPr marL="857250" lvl="1" indent="-457200">
              <a:buFont typeface="+mj-lt"/>
              <a:buAutoNum type="alphaLcParenR"/>
            </a:pPr>
            <a:r>
              <a:rPr lang="en-US" sz="2400" dirty="0">
                <a:solidFill>
                  <a:schemeClr val="tx1"/>
                </a:solidFill>
              </a:rPr>
              <a:t>End-of-project audit by Internal Audit Unit of the Trust Fund.</a:t>
            </a:r>
          </a:p>
          <a:p>
            <a:pPr marL="857250" lvl="1" indent="-457200">
              <a:buFont typeface="+mj-lt"/>
              <a:buAutoNum type="alphaLcParenR"/>
            </a:pPr>
            <a:r>
              <a:rPr lang="en-US" sz="2400" dirty="0">
                <a:solidFill>
                  <a:schemeClr val="tx1"/>
                </a:solidFill>
              </a:rPr>
              <a:t>Reports and feedback to Board of Trustees on project outcomes</a:t>
            </a:r>
            <a:r>
              <a:rPr lang="en-US" sz="2200" dirty="0">
                <a:solidFill>
                  <a:schemeClr val="tx1"/>
                </a:solidFill>
              </a:rPr>
              <a:t>.</a:t>
            </a:r>
          </a:p>
        </p:txBody>
      </p:sp>
    </p:spTree>
    <p:extLst>
      <p:ext uri="{BB962C8B-B14F-4D97-AF65-F5344CB8AC3E}">
        <p14:creationId xmlns:p14="http://schemas.microsoft.com/office/powerpoint/2010/main" val="12756051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86BA-9F10-69CE-5FD4-C1E6561CC2A1}"/>
              </a:ext>
            </a:extLst>
          </p:cNvPr>
          <p:cNvSpPr>
            <a:spLocks noGrp="1"/>
          </p:cNvSpPr>
          <p:nvPr>
            <p:ph type="title"/>
          </p:nvPr>
        </p:nvSpPr>
        <p:spPr>
          <a:xfrm>
            <a:off x="2592925" y="624110"/>
            <a:ext cx="8911687" cy="818928"/>
          </a:xfrm>
        </p:spPr>
        <p:txBody>
          <a:bodyPr>
            <a:normAutofit/>
          </a:bodyPr>
          <a:lstStyle/>
          <a:p>
            <a:pPr algn="ctr"/>
            <a:r>
              <a:rPr lang="en-US" sz="4000" b="1" dirty="0">
                <a:solidFill>
                  <a:schemeClr val="tx1"/>
                </a:solidFill>
              </a:rPr>
              <a:t>ACCOUNTABILITY</a:t>
            </a:r>
            <a:r>
              <a:rPr lang="en-US" sz="2400" b="1" dirty="0">
                <a:solidFill>
                  <a:schemeClr val="tx1"/>
                </a:solidFill>
              </a:rPr>
              <a:t> (CON’T)</a:t>
            </a:r>
            <a:endParaRPr lang="en-US" sz="4000" dirty="0">
              <a:solidFill>
                <a:schemeClr val="tx1"/>
              </a:solidFill>
            </a:endParaRPr>
          </a:p>
        </p:txBody>
      </p:sp>
      <p:sp>
        <p:nvSpPr>
          <p:cNvPr id="3" name="Content Placeholder 2">
            <a:extLst>
              <a:ext uri="{FF2B5EF4-FFF2-40B4-BE49-F238E27FC236}">
                <a16:creationId xmlns:a16="http://schemas.microsoft.com/office/drawing/2014/main" id="{324B0706-227D-5206-636A-1AEFF88F21AB}"/>
              </a:ext>
            </a:extLst>
          </p:cNvPr>
          <p:cNvSpPr>
            <a:spLocks noGrp="1"/>
          </p:cNvSpPr>
          <p:nvPr>
            <p:ph idx="1"/>
          </p:nvPr>
        </p:nvSpPr>
        <p:spPr>
          <a:xfrm>
            <a:off x="1614488" y="1443038"/>
            <a:ext cx="9890124" cy="4468184"/>
          </a:xfrm>
        </p:spPr>
        <p:txBody>
          <a:bodyPr>
            <a:normAutofit lnSpcReduction="10000"/>
          </a:bodyPr>
          <a:lstStyle/>
          <a:p>
            <a:pPr marL="514350" indent="-514350">
              <a:buFont typeface="+mj-lt"/>
              <a:buAutoNum type="arabicPeriod" startAt="4"/>
            </a:pPr>
            <a:r>
              <a:rPr lang="en-US" sz="3200" b="1" dirty="0">
                <a:solidFill>
                  <a:schemeClr val="tx1"/>
                </a:solidFill>
              </a:rPr>
              <a:t>Distribution of Items</a:t>
            </a:r>
          </a:p>
          <a:p>
            <a:pPr marL="914400" lvl="1" indent="-514350">
              <a:buFont typeface="+mj-lt"/>
              <a:buAutoNum type="alphaLcParenR"/>
            </a:pPr>
            <a:r>
              <a:rPr lang="en-US" sz="2400" dirty="0">
                <a:solidFill>
                  <a:schemeClr val="tx1"/>
                </a:solidFill>
              </a:rPr>
              <a:t>Guided by the principle of equity, fairness, diversity, political and religious neutrality and regional balance.</a:t>
            </a:r>
          </a:p>
          <a:p>
            <a:pPr marL="914400" lvl="1" indent="-514350">
              <a:buFont typeface="+mj-lt"/>
              <a:buAutoNum type="alphaLcParenR"/>
            </a:pPr>
            <a:r>
              <a:rPr lang="en-US" sz="2400" dirty="0">
                <a:solidFill>
                  <a:schemeClr val="tx1"/>
                </a:solidFill>
              </a:rPr>
              <a:t>Both Parties ensure the items are installed, stored and kept in good condition and that the items are handled with care.</a:t>
            </a:r>
          </a:p>
          <a:p>
            <a:pPr marL="914400" lvl="1" indent="-514350">
              <a:buFont typeface="+mj-lt"/>
              <a:buAutoNum type="alphaLcParenR"/>
            </a:pPr>
            <a:r>
              <a:rPr lang="en-US" sz="2400" dirty="0">
                <a:solidFill>
                  <a:schemeClr val="tx1"/>
                </a:solidFill>
              </a:rPr>
              <a:t>Presence of beneficiary institution Storekeeper required on-site, to receive items and pass through internal store system in accordance with Public Financial Management Act.</a:t>
            </a:r>
          </a:p>
          <a:p>
            <a:pPr marL="914400" lvl="1" indent="-514350">
              <a:buFont typeface="+mj-lt"/>
              <a:buAutoNum type="alphaLcParenR"/>
            </a:pPr>
            <a:r>
              <a:rPr lang="en-US" sz="2400" dirty="0">
                <a:solidFill>
                  <a:schemeClr val="tx1"/>
                </a:solidFill>
              </a:rPr>
              <a:t>Beneficiary institution required to submit returns/reports on use(s) of the items donated.</a:t>
            </a:r>
          </a:p>
        </p:txBody>
      </p:sp>
    </p:spTree>
    <p:extLst>
      <p:ext uri="{BB962C8B-B14F-4D97-AF65-F5344CB8AC3E}">
        <p14:creationId xmlns:p14="http://schemas.microsoft.com/office/powerpoint/2010/main" val="3485076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E2B2-7B8D-E49E-AAEA-D0A85D23B256}"/>
              </a:ext>
            </a:extLst>
          </p:cNvPr>
          <p:cNvSpPr>
            <a:spLocks noGrp="1"/>
          </p:cNvSpPr>
          <p:nvPr>
            <p:ph type="title"/>
          </p:nvPr>
        </p:nvSpPr>
        <p:spPr>
          <a:xfrm>
            <a:off x="2137313" y="326930"/>
            <a:ext cx="8911687" cy="1280890"/>
          </a:xfrm>
        </p:spPr>
        <p:txBody>
          <a:bodyPr/>
          <a:lstStyle/>
          <a:p>
            <a:pPr algn="ctr"/>
            <a:r>
              <a:rPr kumimoji="0" lang="en-US" sz="4000" b="1" i="0" u="none" strike="noStrike" kern="1200" cap="all" spc="0" normalizeH="0" baseline="0" noProof="0" dirty="0">
                <a:ln>
                  <a:noFill/>
                </a:ln>
                <a:solidFill>
                  <a:schemeClr val="tx1"/>
                </a:solidFill>
                <a:effectLst/>
                <a:uLnTx/>
                <a:uFillTx/>
                <a:ea typeface="+mj-ea"/>
                <a:cs typeface="+mj-cs"/>
              </a:rPr>
              <a:t>KEY ACHIEVEMENTS</a:t>
            </a:r>
            <a:endParaRPr lang="en-US" dirty="0">
              <a:solidFill>
                <a:schemeClr val="tx1"/>
              </a:solidFill>
            </a:endParaRPr>
          </a:p>
        </p:txBody>
      </p:sp>
      <p:sp>
        <p:nvSpPr>
          <p:cNvPr id="3" name="Content Placeholder 2">
            <a:extLst>
              <a:ext uri="{FF2B5EF4-FFF2-40B4-BE49-F238E27FC236}">
                <a16:creationId xmlns:a16="http://schemas.microsoft.com/office/drawing/2014/main" id="{C89EA1EC-D9AD-821A-B589-77E19950DCC2}"/>
              </a:ext>
            </a:extLst>
          </p:cNvPr>
          <p:cNvSpPr>
            <a:spLocks noGrp="1"/>
          </p:cNvSpPr>
          <p:nvPr>
            <p:ph idx="1"/>
          </p:nvPr>
        </p:nvSpPr>
        <p:spPr>
          <a:xfrm>
            <a:off x="1398062" y="1853200"/>
            <a:ext cx="10390187" cy="3777622"/>
          </a:xfrm>
        </p:spPr>
        <p:txBody>
          <a:bodyPr>
            <a:normAutofit fontScale="92500" lnSpcReduction="10000"/>
          </a:bodyPr>
          <a:lstStyle/>
          <a:p>
            <a:pPr marL="0" indent="0">
              <a:buNone/>
            </a:pPr>
            <a:r>
              <a:rPr lang="en-US" sz="2400" dirty="0">
                <a:solidFill>
                  <a:schemeClr val="tx1"/>
                </a:solidFill>
              </a:rPr>
              <a:t>The Trust Fund has chalked up several achievements within its brief span of existence. They include:</a:t>
            </a:r>
          </a:p>
          <a:p>
            <a:pPr marL="0" indent="0">
              <a:buNone/>
            </a:pPr>
            <a:r>
              <a:rPr lang="en-US" sz="2400" b="1" dirty="0">
                <a:solidFill>
                  <a:schemeClr val="tx1"/>
                </a:solidFill>
              </a:rPr>
              <a:t>A.	Health Infrastructure, incl. Medical Laboratory</a:t>
            </a:r>
          </a:p>
          <a:p>
            <a:pPr lvl="1"/>
            <a:r>
              <a:rPr lang="en-US" sz="2400" dirty="0">
                <a:solidFill>
                  <a:schemeClr val="tx1"/>
                </a:solidFill>
                <a:cs typeface="Calibri" panose="020F0502020204030204" pitchFamily="34" charset="0"/>
              </a:rPr>
              <a:t>The timely donation to the Private Sector Fund helped bridge the funding gap towards completion of the</a:t>
            </a:r>
            <a:r>
              <a:rPr lang="en-US" sz="2400" dirty="0">
                <a:solidFill>
                  <a:schemeClr val="tx1"/>
                </a:solidFill>
                <a:cs typeface="Arial" panose="020B0604020202020204" pitchFamily="34" charset="0"/>
              </a:rPr>
              <a:t>1</a:t>
            </a:r>
            <a:r>
              <a:rPr lang="en-US" sz="2400" dirty="0">
                <a:solidFill>
                  <a:schemeClr val="tx1"/>
                </a:solidFill>
                <a:cs typeface="Calibri" panose="020F0502020204030204" pitchFamily="34" charset="0"/>
              </a:rPr>
              <a:t>00-bed Infectious Disease Centre at Ga East Municipal Hospital, Accra</a:t>
            </a:r>
          </a:p>
          <a:p>
            <a:pPr lvl="1"/>
            <a:r>
              <a:rPr lang="en-US" sz="2400" dirty="0">
                <a:solidFill>
                  <a:schemeClr val="tx1"/>
                </a:solidFill>
                <a:effectLst/>
                <a:ea typeface="Calibri" panose="020F0502020204030204" pitchFamily="34" charset="0"/>
                <a:cs typeface="Tahoma" panose="020B0604030504040204" pitchFamily="34" charset="0"/>
              </a:rPr>
              <a:t>Provision of funds to GARH for the laying of a pipeline connecting the hospital’s oxygen plant to its COVID-19 ICU and Holding Bay - the hospital was saved from incurring an average expenditure of </a:t>
            </a:r>
            <a:r>
              <a:rPr lang="en-US" sz="2400" b="1" dirty="0">
                <a:solidFill>
                  <a:schemeClr val="tx1"/>
                </a:solidFill>
                <a:cs typeface="Calibri" panose="020F0502020204030204" pitchFamily="34" charset="0"/>
              </a:rPr>
              <a:t>GHȻ24,000.00 </a:t>
            </a:r>
            <a:r>
              <a:rPr lang="en-US" sz="2400" dirty="0">
                <a:solidFill>
                  <a:schemeClr val="tx1"/>
                </a:solidFill>
                <a:cs typeface="Calibri" panose="020F0502020204030204" pitchFamily="34" charset="0"/>
              </a:rPr>
              <a:t>worth of tanked oxygen per month.</a:t>
            </a:r>
            <a:endParaRPr lang="en-US" sz="24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89962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07E26-807A-4A29-5308-2E3AF21BC311}"/>
              </a:ext>
            </a:extLst>
          </p:cNvPr>
          <p:cNvSpPr>
            <a:spLocks noGrp="1"/>
          </p:cNvSpPr>
          <p:nvPr>
            <p:ph type="title"/>
          </p:nvPr>
        </p:nvSpPr>
        <p:spPr>
          <a:xfrm>
            <a:off x="2037300" y="419545"/>
            <a:ext cx="8911687" cy="1004665"/>
          </a:xfrm>
        </p:spPr>
        <p:txBody>
          <a:bodyPr/>
          <a:lstStyle/>
          <a:p>
            <a:pPr algn="ctr"/>
            <a:r>
              <a:rPr kumimoji="0" lang="en-US" sz="4000" b="1" i="0" u="none" strike="noStrike" kern="1200" cap="all" spc="0" normalizeH="0" baseline="0" noProof="0" dirty="0">
                <a:ln>
                  <a:noFill/>
                </a:ln>
                <a:solidFill>
                  <a:schemeClr val="tx1"/>
                </a:solidFill>
                <a:effectLst/>
                <a:uLnTx/>
                <a:uFillTx/>
                <a:ea typeface="+mj-ea"/>
                <a:cs typeface="+mj-cs"/>
              </a:rPr>
              <a:t>KEY ACHIEVEMENTS </a:t>
            </a:r>
            <a:r>
              <a:rPr kumimoji="0" lang="en-US" sz="2400" b="1" i="0" u="none" strike="noStrike" kern="1200" cap="all" spc="0" normalizeH="0" baseline="0" noProof="0" dirty="0">
                <a:ln>
                  <a:noFill/>
                </a:ln>
                <a:solidFill>
                  <a:schemeClr val="tx1"/>
                </a:solidFill>
                <a:effectLst/>
                <a:uLnTx/>
                <a:uFillTx/>
                <a:ea typeface="+mj-ea"/>
                <a:cs typeface="+mj-cs"/>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CBEEC2B0-6E69-49C3-69E6-ECF493362D78}"/>
              </a:ext>
            </a:extLst>
          </p:cNvPr>
          <p:cNvSpPr>
            <a:spLocks noGrp="1"/>
          </p:cNvSpPr>
          <p:nvPr>
            <p:ph idx="1"/>
          </p:nvPr>
        </p:nvSpPr>
        <p:spPr>
          <a:xfrm>
            <a:off x="1243013" y="1371601"/>
            <a:ext cx="10261599" cy="4862290"/>
          </a:xfrm>
        </p:spPr>
        <p:txBody>
          <a:bodyPr>
            <a:normAutofit/>
          </a:bodyPr>
          <a:lstStyle/>
          <a:p>
            <a:pPr marL="0" indent="0">
              <a:spcBef>
                <a:spcPct val="20000"/>
              </a:spcBef>
              <a:spcAft>
                <a:spcPts val="600"/>
              </a:spcAft>
              <a:buSzPct val="92000"/>
              <a:buNone/>
              <a:defRPr/>
            </a:pPr>
            <a:r>
              <a:rPr lang="en-US" sz="2400" dirty="0">
                <a:solidFill>
                  <a:schemeClr val="tx1"/>
                </a:solidFill>
              </a:rPr>
              <a:t>At the height of the pandemic, funding assistance from the Trust Fund enabled the following:</a:t>
            </a:r>
          </a:p>
          <a:p>
            <a:pPr>
              <a:spcBef>
                <a:spcPct val="20000"/>
              </a:spcBef>
              <a:spcAft>
                <a:spcPts val="600"/>
              </a:spcAft>
              <a:buSzPct val="92000"/>
              <a:defRPr/>
            </a:pPr>
            <a:r>
              <a:rPr lang="en-US" sz="2400" dirty="0">
                <a:solidFill>
                  <a:schemeClr val="tx1"/>
                </a:solidFill>
                <a:effectLst/>
                <a:ea typeface="Calibri" panose="020F0502020204030204" pitchFamily="34" charset="0"/>
                <a:cs typeface="Tahoma" panose="020B0604030504040204" pitchFamily="34" charset="0"/>
              </a:rPr>
              <a:t>rehabilitation and equipping of COVID-19 isolation centre at Pantang Hospital, providing much needed accommodation for affected COVID-19 patients.</a:t>
            </a:r>
          </a:p>
          <a:p>
            <a:r>
              <a:rPr lang="en-US" sz="2400" dirty="0">
                <a:solidFill>
                  <a:schemeClr val="tx1"/>
                </a:solidFill>
              </a:rPr>
              <a:t>Development of a COVID-19 Laboratory Info System at Noguchi Memorial Institute for Medical Research, </a:t>
            </a:r>
            <a:r>
              <a:rPr lang="en-US" sz="2400" i="1" dirty="0">
                <a:solidFill>
                  <a:schemeClr val="tx1"/>
                </a:solidFill>
              </a:rPr>
              <a:t>to serve all public testing laboratories in Ghana</a:t>
            </a:r>
            <a:r>
              <a:rPr lang="en-US" sz="2400" dirty="0">
                <a:solidFill>
                  <a:schemeClr val="tx1"/>
                </a:solidFill>
              </a:rPr>
              <a:t>.</a:t>
            </a:r>
          </a:p>
          <a:p>
            <a:r>
              <a:rPr lang="en-US" sz="2400" dirty="0">
                <a:solidFill>
                  <a:schemeClr val="tx1"/>
                </a:solidFill>
              </a:rPr>
              <a:t>Construction, at the Ghana Atomic Energy Commission (GAEC), of holding unit for gamma irradiation facility, for the purpose of sterilizing PPE.</a:t>
            </a:r>
          </a:p>
        </p:txBody>
      </p:sp>
    </p:spTree>
    <p:extLst>
      <p:ext uri="{BB962C8B-B14F-4D97-AF65-F5344CB8AC3E}">
        <p14:creationId xmlns:p14="http://schemas.microsoft.com/office/powerpoint/2010/main" val="3244776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0E0F-122E-038A-D32F-77688B560985}"/>
              </a:ext>
            </a:extLst>
          </p:cNvPr>
          <p:cNvSpPr>
            <a:spLocks noGrp="1"/>
          </p:cNvSpPr>
          <p:nvPr>
            <p:ph type="title"/>
          </p:nvPr>
        </p:nvSpPr>
        <p:spPr/>
        <p:txBody>
          <a:bodyPr/>
          <a:lstStyle/>
          <a:p>
            <a:pPr algn="ctr"/>
            <a:r>
              <a:rPr kumimoji="0" lang="en-US" sz="4000" b="1" i="0" u="none" strike="noStrike" kern="1200" cap="all" spc="0" normalizeH="0" baseline="0" noProof="0" dirty="0">
                <a:ln>
                  <a:noFill/>
                </a:ln>
                <a:solidFill>
                  <a:prstClr val="black"/>
                </a:solidFill>
                <a:effectLst/>
                <a:uLnTx/>
                <a:uFillTx/>
                <a:ea typeface="+mj-ea"/>
                <a:cs typeface="+mj-cs"/>
              </a:rPr>
              <a:t>KEY ACHIEVEMENTS </a:t>
            </a:r>
            <a:r>
              <a:rPr kumimoji="0" lang="en-US" sz="2400" b="1" i="0" u="none" strike="noStrike" kern="1200" cap="all" spc="0" normalizeH="0" baseline="0" noProof="0" dirty="0">
                <a:ln>
                  <a:noFill/>
                </a:ln>
                <a:solidFill>
                  <a:prstClr val="black"/>
                </a:solidFill>
                <a:effectLst/>
                <a:uLnTx/>
                <a:uFillTx/>
                <a:ea typeface="+mj-ea"/>
                <a:cs typeface="+mj-cs"/>
              </a:rPr>
              <a:t>(CON’T)</a:t>
            </a:r>
            <a:endParaRPr lang="en-US" dirty="0"/>
          </a:p>
        </p:txBody>
      </p:sp>
      <p:sp>
        <p:nvSpPr>
          <p:cNvPr id="3" name="Content Placeholder 2">
            <a:extLst>
              <a:ext uri="{FF2B5EF4-FFF2-40B4-BE49-F238E27FC236}">
                <a16:creationId xmlns:a16="http://schemas.microsoft.com/office/drawing/2014/main" id="{35837A07-D2D1-DC0A-98CA-6B9A09F8511D}"/>
              </a:ext>
            </a:extLst>
          </p:cNvPr>
          <p:cNvSpPr>
            <a:spLocks noGrp="1"/>
          </p:cNvSpPr>
          <p:nvPr>
            <p:ph idx="1"/>
          </p:nvPr>
        </p:nvSpPr>
        <p:spPr>
          <a:xfrm>
            <a:off x="1623060" y="1668780"/>
            <a:ext cx="9881552" cy="4242442"/>
          </a:xfrm>
        </p:spPr>
        <p:txBody>
          <a:bodyPr>
            <a:normAutofit/>
          </a:bodyPr>
          <a:lstStyle/>
          <a:p>
            <a:pPr>
              <a:spcBef>
                <a:spcPct val="20000"/>
              </a:spcBef>
              <a:spcAft>
                <a:spcPts val="600"/>
              </a:spcAft>
              <a:buSzPct val="92000"/>
              <a:defRPr/>
            </a:pPr>
            <a:r>
              <a:rPr kumimoji="0" lang="en-US" sz="2400" b="0" i="0" u="none" strike="noStrike" kern="1200" cap="none" spc="0" normalizeH="0" baseline="0" noProof="0" dirty="0">
                <a:ln>
                  <a:noFill/>
                </a:ln>
                <a:solidFill>
                  <a:schemeClr val="tx1"/>
                </a:solidFill>
                <a:effectLst/>
                <a:uLnTx/>
                <a:uFillTx/>
                <a:ea typeface="+mn-ea"/>
                <a:cs typeface="Calibri" panose="020F0502020204030204" pitchFamily="34" charset="0"/>
              </a:rPr>
              <a:t>Facilitating purchase by Noguchi Memorial Institute for Medical Research and GHS of urgently needed supplies for testing of samples for presence of COVID-19 virus, at a time of shortage of the said supplies.</a:t>
            </a:r>
          </a:p>
          <a:p>
            <a:pPr>
              <a:spcBef>
                <a:spcPct val="20000"/>
              </a:spcBef>
              <a:spcAft>
                <a:spcPts val="600"/>
              </a:spcAft>
              <a:buSzPct val="92000"/>
              <a:defRPr/>
            </a:pPr>
            <a:r>
              <a:rPr lang="en-US" sz="2400" dirty="0">
                <a:solidFill>
                  <a:schemeClr val="tx1"/>
                </a:solidFill>
                <a:cs typeface="Calibri" panose="020F0502020204030204" pitchFamily="34" charset="0"/>
              </a:rPr>
              <a:t>Rapid purchase by the</a:t>
            </a:r>
            <a:r>
              <a:rPr kumimoji="0" lang="en-US" sz="2400" b="0" i="0" u="none" strike="noStrike" kern="1200" cap="none" spc="0" normalizeH="0" baseline="0" noProof="0" dirty="0">
                <a:ln>
                  <a:noFill/>
                </a:ln>
                <a:solidFill>
                  <a:schemeClr val="tx1"/>
                </a:solidFill>
                <a:effectLst/>
                <a:uLnTx/>
                <a:uFillTx/>
                <a:ea typeface="+mn-ea"/>
                <a:cs typeface="Calibri" panose="020F0502020204030204" pitchFamily="34" charset="0"/>
              </a:rPr>
              <a:t> Veterinary Service Directorate of the Ministry of Agriculture of reagents and other laboratory supplies urgently required for testing</a:t>
            </a:r>
          </a:p>
          <a:p>
            <a:pPr>
              <a:spcBef>
                <a:spcPct val="20000"/>
              </a:spcBef>
              <a:spcAft>
                <a:spcPts val="600"/>
              </a:spcAft>
              <a:buSzPct val="92000"/>
              <a:defRPr/>
            </a:pPr>
            <a:r>
              <a:rPr kumimoji="0" lang="en-US" sz="2400" b="0" i="0" u="none" strike="noStrike" kern="1200" cap="none" spc="0" normalizeH="0" baseline="0" noProof="0" dirty="0">
                <a:ln>
                  <a:noFill/>
                </a:ln>
                <a:solidFill>
                  <a:schemeClr val="tx1"/>
                </a:solidFill>
                <a:effectLst/>
                <a:uLnTx/>
                <a:uFillTx/>
                <a:ea typeface="+mn-ea"/>
                <a:cs typeface="+mn-cs"/>
              </a:rPr>
              <a:t>Early procurement and distribution of medical items and PPE </a:t>
            </a:r>
            <a:r>
              <a:rPr kumimoji="0" lang="en-US" sz="2400" b="0" i="0" u="none" strike="noStrike" kern="1200" cap="none" spc="0" normalizeH="0" baseline="0" noProof="0" dirty="0">
                <a:ln>
                  <a:noFill/>
                </a:ln>
                <a:solidFill>
                  <a:schemeClr val="tx1"/>
                </a:solidFill>
                <a:effectLst/>
                <a:uLnTx/>
                <a:uFillTx/>
                <a:ea typeface="+mn-ea"/>
                <a:cs typeface="Calibri" panose="020F0502020204030204" pitchFamily="34" charset="0"/>
              </a:rPr>
              <a:t>to CHPS Compounds, Health facilities, COVID-</a:t>
            </a:r>
            <a:r>
              <a:rPr kumimoji="0" lang="en-US" sz="2400" b="0" i="0" u="none" strike="noStrike" kern="1200" cap="none" spc="0" normalizeH="0" baseline="0" noProof="0" dirty="0">
                <a:ln>
                  <a:noFill/>
                </a:ln>
                <a:solidFill>
                  <a:schemeClr val="tx1"/>
                </a:solidFill>
                <a:effectLst/>
                <a:uLnTx/>
                <a:uFillTx/>
                <a:ea typeface="+mn-ea"/>
                <a:cs typeface="Arial" panose="020B0604020202020204" pitchFamily="34" charset="0"/>
              </a:rPr>
              <a:t>1</a:t>
            </a:r>
            <a:r>
              <a:rPr kumimoji="0" lang="en-US" sz="2400" b="0" i="0" u="none" strike="noStrike" kern="1200" cap="none" spc="0" normalizeH="0" baseline="0" noProof="0" dirty="0">
                <a:ln>
                  <a:noFill/>
                </a:ln>
                <a:solidFill>
                  <a:schemeClr val="tx1"/>
                </a:solidFill>
                <a:effectLst/>
                <a:uLnTx/>
                <a:uFillTx/>
                <a:ea typeface="+mn-ea"/>
                <a:cs typeface="Calibri" panose="020F0502020204030204" pitchFamily="34" charset="0"/>
              </a:rPr>
              <a:t>9 Care Management Centres across the country.</a:t>
            </a:r>
            <a:endParaRPr kumimoji="0" lang="en-US" sz="2400" b="0" i="0" u="none" strike="noStrike" kern="1200" cap="none" spc="0" normalizeH="0" baseline="0" noProof="0" dirty="0">
              <a:ln>
                <a:noFill/>
              </a:ln>
              <a:solidFill>
                <a:srgbClr val="3D3D3D"/>
              </a:solidFill>
              <a:effectLst/>
              <a:uLnTx/>
              <a:uFillTx/>
              <a:ea typeface="+mn-ea"/>
              <a:cs typeface="+mn-cs"/>
            </a:endParaRPr>
          </a:p>
          <a:p>
            <a:endParaRPr lang="en-US" dirty="0"/>
          </a:p>
        </p:txBody>
      </p:sp>
    </p:spTree>
    <p:extLst>
      <p:ext uri="{BB962C8B-B14F-4D97-AF65-F5344CB8AC3E}">
        <p14:creationId xmlns:p14="http://schemas.microsoft.com/office/powerpoint/2010/main" val="1785117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01C60-EF18-495E-A4DB-4A6E4FF30C09}"/>
              </a:ext>
            </a:extLst>
          </p:cNvPr>
          <p:cNvSpPr>
            <a:spLocks noGrp="1"/>
          </p:cNvSpPr>
          <p:nvPr>
            <p:ph type="title"/>
          </p:nvPr>
        </p:nvSpPr>
        <p:spPr/>
        <p:txBody>
          <a:bodyPr>
            <a:normAutofit/>
          </a:bodyPr>
          <a:lstStyle/>
          <a:p>
            <a:pPr marL="0" indent="0" algn="ctr">
              <a:lnSpc>
                <a:spcPct val="107000"/>
              </a:lnSpc>
              <a:spcAft>
                <a:spcPts val="800"/>
              </a:spcAft>
              <a:buNone/>
            </a:pPr>
            <a:r>
              <a:rPr lang="en-US" sz="4000" b="1" dirty="0">
                <a:solidFill>
                  <a:schemeClr val="tx1"/>
                </a:solidFill>
                <a:ea typeface="Calibri" panose="020F0502020204030204" pitchFamily="34" charset="0"/>
                <a:cs typeface="Times New Roman" panose="02020603050405020304" pitchFamily="18" charset="0"/>
              </a:rPr>
              <a:t>INTRODUCTION</a:t>
            </a:r>
            <a:endParaRPr lang="en-GH" sz="4000" b="1" dirty="0">
              <a:solidFill>
                <a:schemeClr val="tx1"/>
              </a:solidFill>
              <a:effectLst/>
              <a:latin typeface="+mj-l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D593230-FA80-4297-9A26-7ACAC8C75D35}"/>
              </a:ext>
            </a:extLst>
          </p:cNvPr>
          <p:cNvSpPr>
            <a:spLocks noGrp="1"/>
          </p:cNvSpPr>
          <p:nvPr>
            <p:ph idx="1"/>
          </p:nvPr>
        </p:nvSpPr>
        <p:spPr>
          <a:xfrm>
            <a:off x="1463040" y="1264555"/>
            <a:ext cx="10041572" cy="5006340"/>
          </a:xfrm>
        </p:spPr>
        <p:txBody>
          <a:bodyPr>
            <a:normAutofit lnSpcReduction="10000"/>
          </a:bodyPr>
          <a:lstStyle/>
          <a:p>
            <a:pPr marL="0" indent="0">
              <a:lnSpc>
                <a:spcPct val="107000"/>
              </a:lnSpc>
              <a:spcAft>
                <a:spcPts val="800"/>
              </a:spcAft>
              <a:buNone/>
            </a:pPr>
            <a:r>
              <a:rPr lang="en-GB" sz="2400" dirty="0">
                <a:solidFill>
                  <a:schemeClr val="tx1"/>
                </a:solidFill>
                <a:effectLst/>
                <a:latin typeface="+mj-lt"/>
                <a:ea typeface="Calibri" panose="020F0502020204030204" pitchFamily="34" charset="0"/>
                <a:cs typeface="Times New Roman" panose="02020603050405020304" pitchFamily="18" charset="0"/>
              </a:rPr>
              <a:t> </a:t>
            </a:r>
            <a:r>
              <a:rPr lang="en-GB" sz="2400" b="1" dirty="0">
                <a:solidFill>
                  <a:schemeClr val="tx1"/>
                </a:solidFill>
                <a:effectLst/>
                <a:latin typeface="+mj-lt"/>
                <a:ea typeface="Calibri" panose="020F0502020204030204" pitchFamily="34" charset="0"/>
                <a:cs typeface="Times New Roman" panose="02020603050405020304" pitchFamily="18" charset="0"/>
              </a:rPr>
              <a:t>COVID-19 NATIONAL TRUST FUND</a:t>
            </a:r>
          </a:p>
          <a:p>
            <a:pPr>
              <a:lnSpc>
                <a:spcPct val="107000"/>
              </a:lnSpc>
              <a:spcAft>
                <a:spcPts val="800"/>
              </a:spcAft>
            </a:pPr>
            <a:r>
              <a:rPr lang="en-GB" sz="2400" dirty="0">
                <a:solidFill>
                  <a:schemeClr val="tx1"/>
                </a:solidFill>
                <a:ea typeface="Calibri" panose="020F0502020204030204" pitchFamily="34" charset="0"/>
                <a:cs typeface="Times New Roman" panose="02020603050405020304" pitchFamily="18" charset="0"/>
              </a:rPr>
              <a:t>Established 27</a:t>
            </a:r>
            <a:r>
              <a:rPr lang="en-GB" sz="2400" baseline="30000" dirty="0">
                <a:solidFill>
                  <a:schemeClr val="tx1"/>
                </a:solidFill>
                <a:ea typeface="Calibri" panose="020F0502020204030204" pitchFamily="34" charset="0"/>
                <a:cs typeface="Times New Roman" panose="02020603050405020304" pitchFamily="18" charset="0"/>
              </a:rPr>
              <a:t>th</a:t>
            </a:r>
            <a:r>
              <a:rPr lang="en-GB" sz="2400" dirty="0">
                <a:solidFill>
                  <a:schemeClr val="tx1"/>
                </a:solidFill>
                <a:ea typeface="Calibri" panose="020F0502020204030204" pitchFamily="34" charset="0"/>
                <a:cs typeface="Times New Roman" panose="02020603050405020304" pitchFamily="18" charset="0"/>
              </a:rPr>
              <a:t> March, 2020 following discovery of first recorded Coronavirus case</a:t>
            </a:r>
            <a:endParaRPr lang="en-GB" sz="2400" dirty="0">
              <a:solidFill>
                <a:schemeClr val="tx1"/>
              </a:solidFill>
              <a:effectLst/>
              <a:ea typeface="Calibri" panose="020F0502020204030204" pitchFamily="34" charset="0"/>
              <a:cs typeface="Times New Roman" panose="02020603050405020304" pitchFamily="18" charset="0"/>
            </a:endParaRPr>
          </a:p>
          <a:p>
            <a:pPr>
              <a:lnSpc>
                <a:spcPct val="115000"/>
              </a:lnSpc>
              <a:spcAft>
                <a:spcPts val="800"/>
              </a:spcAft>
            </a:pPr>
            <a:r>
              <a:rPr lang="x-none" sz="2400" dirty="0">
                <a:solidFill>
                  <a:schemeClr val="tx1"/>
                </a:solidFill>
                <a:effectLst/>
                <a:ea typeface="Calibri" panose="020F0502020204030204" pitchFamily="34" charset="0"/>
                <a:cs typeface="Times New Roman" panose="02020603050405020304" pitchFamily="18" charset="0"/>
              </a:rPr>
              <a:t>COVID-19 National Trust Fund Act, 2020 (Act 1013)</a:t>
            </a:r>
            <a:r>
              <a:rPr lang="en-US" sz="2400" dirty="0">
                <a:solidFill>
                  <a:schemeClr val="tx1"/>
                </a:solidFill>
                <a:effectLst/>
                <a:ea typeface="Calibri" panose="020F0502020204030204" pitchFamily="34" charset="0"/>
                <a:cs typeface="Times New Roman" panose="02020603050405020304" pitchFamily="18" charset="0"/>
              </a:rPr>
              <a:t> passed by Parliament </a:t>
            </a:r>
            <a:r>
              <a:rPr lang="x-none" sz="2400" dirty="0">
                <a:solidFill>
                  <a:schemeClr val="tx1"/>
                </a:solidFill>
                <a:effectLst/>
                <a:ea typeface="Calibri" panose="020F0502020204030204" pitchFamily="34" charset="0"/>
                <a:cs typeface="Times New Roman" panose="02020603050405020304" pitchFamily="18" charset="0"/>
              </a:rPr>
              <a:t>on  2</a:t>
            </a:r>
            <a:r>
              <a:rPr lang="en-US" sz="2400" baseline="30000" dirty="0">
                <a:solidFill>
                  <a:schemeClr val="tx1"/>
                </a:solidFill>
                <a:ea typeface="Calibri" panose="020F0502020204030204" pitchFamily="34" charset="0"/>
                <a:cs typeface="Times New Roman" panose="02020603050405020304" pitchFamily="18" charset="0"/>
              </a:rPr>
              <a:t>nd </a:t>
            </a:r>
            <a:r>
              <a:rPr lang="en-US" sz="2400" dirty="0">
                <a:solidFill>
                  <a:schemeClr val="tx1"/>
                </a:solidFill>
                <a:effectLst/>
                <a:ea typeface="Calibri" panose="020F0502020204030204" pitchFamily="34" charset="0"/>
                <a:cs typeface="Times New Roman" panose="02020603050405020304" pitchFamily="18" charset="0"/>
              </a:rPr>
              <a:t>April, 2</a:t>
            </a:r>
            <a:r>
              <a:rPr lang="x-none" sz="2400" dirty="0">
                <a:solidFill>
                  <a:schemeClr val="tx1"/>
                </a:solidFill>
                <a:effectLst/>
                <a:ea typeface="Calibri" panose="020F0502020204030204" pitchFamily="34" charset="0"/>
                <a:cs typeface="Times New Roman" panose="02020603050405020304" pitchFamily="18" charset="0"/>
              </a:rPr>
              <a:t>020</a:t>
            </a:r>
            <a:r>
              <a:rPr lang="en-US" sz="2400" dirty="0">
                <a:solidFill>
                  <a:schemeClr val="tx1"/>
                </a:solidFill>
                <a:effectLst/>
                <a:ea typeface="Calibri" panose="020F0502020204030204" pitchFamily="34" charset="0"/>
                <a:cs typeface="Times New Roman" panose="02020603050405020304" pitchFamily="18" charset="0"/>
              </a:rPr>
              <a:t> </a:t>
            </a:r>
          </a:p>
          <a:p>
            <a:pPr>
              <a:lnSpc>
                <a:spcPct val="115000"/>
              </a:lnSpc>
              <a:spcAft>
                <a:spcPts val="800"/>
              </a:spcAft>
            </a:pPr>
            <a:r>
              <a:rPr lang="en-US" sz="2400" dirty="0">
                <a:solidFill>
                  <a:schemeClr val="tx1"/>
                </a:solidFill>
                <a:ea typeface="Calibri" panose="020F0502020204030204" pitchFamily="34" charset="0"/>
                <a:cs typeface="Times New Roman" panose="02020603050405020304" pitchFamily="18" charset="0"/>
              </a:rPr>
              <a:t>7-member Board of Trustees and Administrator sworn in on 8</a:t>
            </a:r>
            <a:r>
              <a:rPr lang="en-US" sz="2400" baseline="30000" dirty="0">
                <a:solidFill>
                  <a:schemeClr val="tx1"/>
                </a:solidFill>
                <a:ea typeface="Calibri" panose="020F0502020204030204" pitchFamily="34" charset="0"/>
                <a:cs typeface="Times New Roman" panose="02020603050405020304" pitchFamily="18" charset="0"/>
              </a:rPr>
              <a:t>th</a:t>
            </a:r>
            <a:r>
              <a:rPr lang="en-US" sz="2400" dirty="0">
                <a:solidFill>
                  <a:schemeClr val="tx1"/>
                </a:solidFill>
                <a:ea typeface="Calibri" panose="020F0502020204030204" pitchFamily="34" charset="0"/>
                <a:cs typeface="Times New Roman" panose="02020603050405020304" pitchFamily="18" charset="0"/>
              </a:rPr>
              <a:t> April, 2020.</a:t>
            </a:r>
          </a:p>
          <a:p>
            <a:pPr>
              <a:lnSpc>
                <a:spcPct val="115000"/>
              </a:lnSpc>
              <a:spcAft>
                <a:spcPts val="800"/>
              </a:spcAft>
            </a:pPr>
            <a:r>
              <a:rPr lang="en-US" sz="2400" dirty="0">
                <a:solidFill>
                  <a:schemeClr val="tx1"/>
                </a:solidFill>
                <a:ea typeface="Calibri" panose="020F0502020204030204" pitchFamily="34" charset="0"/>
                <a:cs typeface="Times New Roman" panose="02020603050405020304" pitchFamily="18" charset="0"/>
              </a:rPr>
              <a:t>First Board meeting held on 8</a:t>
            </a:r>
            <a:r>
              <a:rPr lang="en-US" sz="2400" baseline="30000" dirty="0">
                <a:solidFill>
                  <a:schemeClr val="tx1"/>
                </a:solidFill>
                <a:ea typeface="Calibri" panose="020F0502020204030204" pitchFamily="34" charset="0"/>
                <a:cs typeface="Times New Roman" panose="02020603050405020304" pitchFamily="18" charset="0"/>
              </a:rPr>
              <a:t>th</a:t>
            </a:r>
            <a:r>
              <a:rPr lang="en-US" sz="2400" dirty="0">
                <a:solidFill>
                  <a:schemeClr val="tx1"/>
                </a:solidFill>
                <a:ea typeface="Calibri" panose="020F0502020204030204" pitchFamily="34" charset="0"/>
                <a:cs typeface="Times New Roman" panose="02020603050405020304" pitchFamily="18" charset="0"/>
              </a:rPr>
              <a:t> April, 2020 immediately after swearing in.</a:t>
            </a:r>
          </a:p>
          <a:p>
            <a:pPr>
              <a:lnSpc>
                <a:spcPct val="115000"/>
              </a:lnSpc>
              <a:spcAft>
                <a:spcPts val="800"/>
              </a:spcAft>
            </a:pPr>
            <a:r>
              <a:rPr lang="en-US" sz="2400" dirty="0">
                <a:solidFill>
                  <a:schemeClr val="tx1"/>
                </a:solidFill>
                <a:ea typeface="Calibri" panose="020F0502020204030204" pitchFamily="34" charset="0"/>
                <a:cs typeface="Times New Roman" panose="02020603050405020304" pitchFamily="18" charset="0"/>
              </a:rPr>
              <a:t>Oversight responsibility assigned to a Minister at the Presidency </a:t>
            </a:r>
          </a:p>
        </p:txBody>
      </p:sp>
    </p:spTree>
    <p:extLst>
      <p:ext uri="{BB962C8B-B14F-4D97-AF65-F5344CB8AC3E}">
        <p14:creationId xmlns:p14="http://schemas.microsoft.com/office/powerpoint/2010/main" val="13132827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331B5-08BD-21C0-6FAB-AC7BA9C7EFED}"/>
              </a:ext>
            </a:extLst>
          </p:cNvPr>
          <p:cNvSpPr>
            <a:spLocks noGrp="1"/>
          </p:cNvSpPr>
          <p:nvPr>
            <p:ph type="title"/>
          </p:nvPr>
        </p:nvSpPr>
        <p:spPr/>
        <p:txBody>
          <a:bodyPr/>
          <a:lstStyle/>
          <a:p>
            <a:pPr algn="ctr"/>
            <a:r>
              <a:rPr kumimoji="0" lang="en-US" sz="4000" b="1" i="0" u="none" strike="noStrike" kern="1200" cap="all" spc="0" normalizeH="0" baseline="0" noProof="0" dirty="0">
                <a:ln>
                  <a:noFill/>
                </a:ln>
                <a:solidFill>
                  <a:schemeClr val="tx1"/>
                </a:solidFill>
                <a:effectLst/>
                <a:uLnTx/>
                <a:uFillTx/>
                <a:ea typeface="+mj-ea"/>
                <a:cs typeface="+mj-cs"/>
              </a:rPr>
              <a:t>KEY ACHIEVEMENTS </a:t>
            </a:r>
            <a:r>
              <a:rPr kumimoji="0" lang="en-US" sz="2400" b="1" i="0" u="none" strike="noStrike" kern="1200" cap="all" spc="0" normalizeH="0" baseline="0" noProof="0" dirty="0">
                <a:ln>
                  <a:noFill/>
                </a:ln>
                <a:solidFill>
                  <a:schemeClr val="tx1"/>
                </a:solidFill>
                <a:effectLst/>
                <a:uLnTx/>
                <a:uFillTx/>
                <a:ea typeface="+mj-ea"/>
                <a:cs typeface="+mj-cs"/>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0703889A-E733-F17E-8D86-FE8A5C77E810}"/>
              </a:ext>
            </a:extLst>
          </p:cNvPr>
          <p:cNvSpPr>
            <a:spLocks noGrp="1"/>
          </p:cNvSpPr>
          <p:nvPr>
            <p:ph idx="1"/>
          </p:nvPr>
        </p:nvSpPr>
        <p:spPr>
          <a:xfrm>
            <a:off x="1303020" y="1577340"/>
            <a:ext cx="10201592" cy="4823460"/>
          </a:xfrm>
        </p:spPr>
        <p:txBody>
          <a:bodyPr anchor="ctr">
            <a:normAutofit/>
          </a:bodyPr>
          <a:lstStyle/>
          <a:p>
            <a:pPr marL="457200" marR="0" lvl="0" indent="-457200" algn="l" defTabSz="457200" rtl="0" eaLnBrk="1" fontAlgn="auto" latinLnBrk="0" hangingPunct="1">
              <a:lnSpc>
                <a:spcPct val="100000"/>
              </a:lnSpc>
              <a:spcBef>
                <a:spcPct val="20000"/>
              </a:spcBef>
              <a:spcAft>
                <a:spcPts val="600"/>
              </a:spcAft>
              <a:buSzPct val="92000"/>
              <a:buFont typeface="Wingdings 2" panose="05020102010507070707" pitchFamily="18" charset="2"/>
              <a:buAutoNum type="alphaUcPeriod" startAt="2"/>
              <a:tabLst/>
              <a:defRPr/>
            </a:pPr>
            <a:r>
              <a:rPr kumimoji="0" lang="en-US" sz="2400" b="1" i="0" u="none" strike="noStrike" kern="1200" cap="none" spc="0" normalizeH="0" baseline="0" noProof="0" dirty="0">
                <a:ln>
                  <a:noFill/>
                </a:ln>
                <a:solidFill>
                  <a:schemeClr val="tx1"/>
                </a:solidFill>
                <a:effectLst/>
                <a:uLnTx/>
                <a:uFillTx/>
                <a:ea typeface="+mn-ea"/>
                <a:cs typeface="+mn-cs"/>
              </a:rPr>
              <a:t>Public Education and Sensitization</a:t>
            </a:r>
          </a:p>
          <a:p>
            <a:pPr marL="666900" lvl="1" indent="-342900">
              <a:spcBef>
                <a:spcPct val="20000"/>
              </a:spcBef>
              <a:spcAft>
                <a:spcPts val="600"/>
              </a:spcAft>
              <a:buSzPct val="92000"/>
              <a:defRPr/>
            </a:pP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Logistical and financial support to Ghana Health Service, NCCE, NCC and inGenius Africa to undertake COVID-</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Arial" panose="020B0604020202020204" pitchFamily="34" charset="0"/>
              </a:rPr>
              <a:t>1</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9 public sensitization and awareness-raising campaigns. </a:t>
            </a:r>
            <a:endParaRPr kumimoji="0" lang="en-US" sz="24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2463886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C83B-9316-5C7E-1107-7C1E9C4947B9}"/>
              </a:ext>
            </a:extLst>
          </p:cNvPr>
          <p:cNvSpPr>
            <a:spLocks noGrp="1"/>
          </p:cNvSpPr>
          <p:nvPr>
            <p:ph type="title"/>
          </p:nvPr>
        </p:nvSpPr>
        <p:spPr/>
        <p:txBody>
          <a:bodyPr/>
          <a:lstStyle/>
          <a:p>
            <a:pPr algn="ctr"/>
            <a:r>
              <a:rPr kumimoji="0" lang="en-US" sz="4000" b="1" i="0" u="none" strike="noStrike" kern="1200" cap="all" spc="0" normalizeH="0" baseline="0" noProof="0" dirty="0">
                <a:ln>
                  <a:noFill/>
                </a:ln>
                <a:solidFill>
                  <a:schemeClr val="tx1"/>
                </a:solidFill>
                <a:effectLst/>
                <a:uLnTx/>
                <a:uFillTx/>
                <a:ea typeface="+mj-ea"/>
                <a:cs typeface="+mj-cs"/>
              </a:rPr>
              <a:t>KEY ACHIEVEMENTS </a:t>
            </a:r>
            <a:r>
              <a:rPr kumimoji="0" lang="en-US" sz="2400" b="1" i="0" u="none" strike="noStrike" kern="1200" cap="all" spc="0" normalizeH="0" baseline="0" noProof="0" dirty="0">
                <a:ln>
                  <a:noFill/>
                </a:ln>
                <a:solidFill>
                  <a:schemeClr val="tx1"/>
                </a:solidFill>
                <a:effectLst/>
                <a:uLnTx/>
                <a:uFillTx/>
                <a:ea typeface="+mj-ea"/>
                <a:cs typeface="+mj-cs"/>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4CE04BDE-C2FB-7A7D-555C-8A550A98BD7F}"/>
              </a:ext>
            </a:extLst>
          </p:cNvPr>
          <p:cNvSpPr>
            <a:spLocks noGrp="1"/>
          </p:cNvSpPr>
          <p:nvPr>
            <p:ph idx="1"/>
          </p:nvPr>
        </p:nvSpPr>
        <p:spPr>
          <a:xfrm>
            <a:off x="974725" y="1905000"/>
            <a:ext cx="10529887" cy="4006222"/>
          </a:xfrm>
        </p:spPr>
        <p:txBody>
          <a:bodyPr>
            <a:normAutofit lnSpcReduction="10000"/>
          </a:bodyPr>
          <a:lstStyle/>
          <a:p>
            <a:pPr marL="457200" marR="0" lvl="0" indent="-457200" defTabSz="457200" rtl="0" eaLnBrk="1" fontAlgn="auto" latinLnBrk="0" hangingPunct="1">
              <a:lnSpc>
                <a:spcPct val="100000"/>
              </a:lnSpc>
              <a:spcBef>
                <a:spcPct val="20000"/>
              </a:spcBef>
              <a:spcAft>
                <a:spcPts val="600"/>
              </a:spcAft>
              <a:buSzPct val="92000"/>
              <a:buFont typeface="Wingdings 2" panose="05020102010507070707" pitchFamily="18" charset="2"/>
              <a:buAutoNum type="alphaUcPeriod" startAt="3"/>
              <a:tabLst/>
              <a:defRPr/>
            </a:pPr>
            <a:r>
              <a:rPr kumimoji="0" lang="en-US" sz="2400" b="1" i="0" u="none" strike="noStrike" kern="1200" cap="none" spc="0" normalizeH="0" baseline="0" noProof="0" dirty="0">
                <a:ln>
                  <a:noFill/>
                </a:ln>
                <a:solidFill>
                  <a:schemeClr val="tx1"/>
                </a:solidFill>
                <a:effectLst/>
                <a:uLnTx/>
                <a:uFillTx/>
                <a:ea typeface="+mn-ea"/>
                <a:cs typeface="+mn-cs"/>
              </a:rPr>
              <a:t>Social Intervention</a:t>
            </a:r>
          </a:p>
          <a:p>
            <a:pPr marL="666900" lvl="1" indent="-342900">
              <a:spcBef>
                <a:spcPct val="20000"/>
              </a:spcBef>
              <a:spcAft>
                <a:spcPts val="600"/>
              </a:spcAft>
              <a:buSzPct val="92000"/>
              <a:defRPr/>
            </a:pPr>
            <a:r>
              <a:rPr lang="en-US" sz="2400" dirty="0">
                <a:solidFill>
                  <a:schemeClr val="tx1"/>
                </a:solidFill>
              </a:rPr>
              <a:t>The donation</a:t>
            </a:r>
            <a:r>
              <a:rPr kumimoji="0" lang="en-US" sz="2400" b="0" i="0" u="none" strike="noStrike" kern="1200" cap="none" spc="0" normalizeH="0" baseline="0" noProof="0" dirty="0">
                <a:ln>
                  <a:noFill/>
                </a:ln>
                <a:solidFill>
                  <a:schemeClr val="tx1"/>
                </a:solidFill>
                <a:effectLst/>
                <a:uLnTx/>
                <a:uFillTx/>
                <a:ea typeface="+mn-ea"/>
                <a:cs typeface="+mn-cs"/>
              </a:rPr>
              <a:t> </a:t>
            </a:r>
            <a:r>
              <a:rPr kumimoji="0" lang="en-US" sz="2400" b="0" i="0" u="none" strike="noStrike" kern="1200" cap="none" spc="0" normalizeH="0" baseline="0" noProof="0" dirty="0">
                <a:ln>
                  <a:noFill/>
                </a:ln>
                <a:solidFill>
                  <a:schemeClr val="tx1"/>
                </a:solidFill>
                <a:effectLst/>
                <a:uLnTx/>
                <a:uFillTx/>
                <a:ea typeface="+mn-ea"/>
                <a:cs typeface="Calibri" panose="020F0502020204030204" pitchFamily="34" charset="0"/>
              </a:rPr>
              <a:t>to Ebeye Yie Foundation </a:t>
            </a:r>
            <a:r>
              <a:rPr lang="en-US" sz="2400" dirty="0">
                <a:solidFill>
                  <a:schemeClr val="tx1"/>
                </a:solidFill>
                <a:cs typeface="Calibri" panose="020F0502020204030204" pitchFamily="34" charset="0"/>
              </a:rPr>
              <a:t>enabled critical</a:t>
            </a:r>
            <a:r>
              <a:rPr kumimoji="0" lang="en-US" sz="2400" b="0" i="0" u="none" strike="noStrike" kern="1200" cap="none" spc="0" normalizeH="0" baseline="0" noProof="0" dirty="0">
                <a:ln>
                  <a:noFill/>
                </a:ln>
                <a:solidFill>
                  <a:schemeClr val="tx1"/>
                </a:solidFill>
                <a:effectLst/>
                <a:uLnTx/>
                <a:uFillTx/>
                <a:ea typeface="+mn-ea"/>
                <a:cs typeface="Calibri" panose="020F0502020204030204" pitchFamily="34" charset="0"/>
              </a:rPr>
              <a:t> support to  </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the vulnerable through training of hearing-impaired and other persons with disabilities on COVID-</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Arial" panose="020B0604020202020204" pitchFamily="34" charset="0"/>
              </a:rPr>
              <a:t>1</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9 protocols and the importance of vaccination.</a:t>
            </a:r>
          </a:p>
          <a:p>
            <a:pPr marL="324000" lvl="1" indent="0">
              <a:spcBef>
                <a:spcPct val="20000"/>
              </a:spcBef>
              <a:spcAft>
                <a:spcPts val="600"/>
              </a:spcAft>
              <a:buSzPct val="92000"/>
              <a:buNone/>
              <a:defRPr/>
            </a:pPr>
            <a:endPar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endParaRPr>
          </a:p>
          <a:p>
            <a:pPr marL="666900" lvl="1" indent="-342900">
              <a:lnSpc>
                <a:spcPct val="107000"/>
              </a:lnSpc>
              <a:spcBef>
                <a:spcPts val="0"/>
              </a:spcBef>
              <a:spcAft>
                <a:spcPts val="800"/>
              </a:spcAft>
              <a:buSzPct val="92000"/>
              <a:defRPr/>
            </a:pPr>
            <a:r>
              <a:rPr lang="en-GB" sz="2400" dirty="0">
                <a:solidFill>
                  <a:schemeClr val="tx1"/>
                </a:solidFill>
                <a:effectLst/>
                <a:ea typeface="Calibri" panose="020F0502020204030204" pitchFamily="34" charset="0"/>
                <a:cs typeface="Tahoma" panose="020B0604030504040204" pitchFamily="34" charset="0"/>
              </a:rPr>
              <a:t>Distribution of food items to selected hospitals and vulnerable groups (homes for the aged, including HelpAge Ghana</a:t>
            </a:r>
            <a:r>
              <a:rPr lang="en-GB" sz="2400" dirty="0">
                <a:solidFill>
                  <a:schemeClr val="tx1"/>
                </a:solidFill>
                <a:ea typeface="Calibri" panose="020F0502020204030204" pitchFamily="34" charset="0"/>
                <a:cs typeface="Tahoma" panose="020B0604030504040204" pitchFamily="34" charset="0"/>
              </a:rPr>
              <a:t>; </a:t>
            </a:r>
            <a:r>
              <a:rPr lang="en-GB" sz="2400" dirty="0">
                <a:solidFill>
                  <a:schemeClr val="tx1"/>
                </a:solidFill>
                <a:effectLst/>
                <a:ea typeface="Calibri" panose="020F0502020204030204" pitchFamily="34" charset="0"/>
                <a:cs typeface="Tahoma" panose="020B0604030504040204" pitchFamily="34" charset="0"/>
              </a:rPr>
              <a:t>orphanages; some applicant households; residential homes</a:t>
            </a:r>
            <a:r>
              <a:rPr lang="en-GB" sz="2400" dirty="0">
                <a:solidFill>
                  <a:schemeClr val="tx1"/>
                </a:solidFill>
                <a:ea typeface="Calibri" panose="020F0502020204030204" pitchFamily="34" charset="0"/>
                <a:cs typeface="Tahoma" panose="020B0604030504040204" pitchFamily="34" charset="0"/>
              </a:rPr>
              <a:t>) proved indispensable, particularly during the period of Lockdown</a:t>
            </a:r>
            <a:endParaRPr kumimoji="0" lang="en-US" sz="24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1422279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2ABB0-A873-ED17-6E1E-9C0ED8337070}"/>
              </a:ext>
            </a:extLst>
          </p:cNvPr>
          <p:cNvSpPr>
            <a:spLocks noGrp="1"/>
          </p:cNvSpPr>
          <p:nvPr>
            <p:ph type="title"/>
          </p:nvPr>
        </p:nvSpPr>
        <p:spPr>
          <a:xfrm>
            <a:off x="2592925" y="624110"/>
            <a:ext cx="8911687" cy="847503"/>
          </a:xfrm>
        </p:spPr>
        <p:txBody>
          <a:bodyPr/>
          <a:lstStyle/>
          <a:p>
            <a:pPr algn="ctr"/>
            <a:r>
              <a:rPr kumimoji="0" lang="en-US" sz="4000" b="1" i="0" u="none" strike="noStrike" kern="1200" cap="all" spc="0" normalizeH="0" baseline="0" noProof="0" dirty="0">
                <a:ln>
                  <a:noFill/>
                </a:ln>
                <a:solidFill>
                  <a:schemeClr val="tx1"/>
                </a:solidFill>
                <a:effectLst/>
                <a:uLnTx/>
                <a:uFillTx/>
                <a:ea typeface="+mj-ea"/>
                <a:cs typeface="+mj-cs"/>
              </a:rPr>
              <a:t>KEY ACHIEVEMENTS </a:t>
            </a:r>
            <a:r>
              <a:rPr kumimoji="0" lang="en-US" sz="2400" b="1" i="0" u="none" strike="noStrike" kern="1200" cap="all" spc="0" normalizeH="0" baseline="0" noProof="0" dirty="0">
                <a:ln>
                  <a:noFill/>
                </a:ln>
                <a:solidFill>
                  <a:schemeClr val="tx1"/>
                </a:solidFill>
                <a:effectLst/>
                <a:uLnTx/>
                <a:uFillTx/>
                <a:ea typeface="+mj-ea"/>
                <a:cs typeface="+mj-cs"/>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EDAA696A-DA4B-7B46-587A-7F6498661E51}"/>
              </a:ext>
            </a:extLst>
          </p:cNvPr>
          <p:cNvSpPr>
            <a:spLocks noGrp="1"/>
          </p:cNvSpPr>
          <p:nvPr>
            <p:ph idx="1"/>
          </p:nvPr>
        </p:nvSpPr>
        <p:spPr>
          <a:xfrm>
            <a:off x="1300163" y="1600200"/>
            <a:ext cx="10204449" cy="4311022"/>
          </a:xfrm>
        </p:spPr>
        <p:txBody>
          <a:bodyPr>
            <a:normAutofit/>
          </a:bodyPr>
          <a:lstStyle/>
          <a:p>
            <a:pPr marL="266850">
              <a:lnSpc>
                <a:spcPct val="107000"/>
              </a:lnSpc>
              <a:spcBef>
                <a:spcPts val="0"/>
              </a:spcBef>
              <a:spcAft>
                <a:spcPts val="800"/>
              </a:spcAft>
              <a:buClr>
                <a:srgbClr val="A53010"/>
              </a:buClr>
              <a:buSzPct val="92000"/>
              <a:defRPr/>
            </a:pP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Lump sum payment of </a:t>
            </a:r>
            <a:r>
              <a:rPr kumimoji="0" lang="en-GB" sz="2400" b="1"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GH</a:t>
            </a:r>
            <a:r>
              <a:rPr kumimoji="0" lang="en-GB" sz="2400" b="1" i="0" u="none" strike="noStrike" kern="1200" cap="none" spc="0" normalizeH="0" baseline="0" noProof="0" dirty="0">
                <a:ln>
                  <a:noFill/>
                </a:ln>
                <a:solidFill>
                  <a:schemeClr val="tx1"/>
                </a:solidFill>
                <a:effectLst/>
                <a:uLnTx/>
                <a:uFillTx/>
                <a:ea typeface="Calibri" panose="020F0502020204030204" pitchFamily="34" charset="0"/>
                <a:cs typeface="Calibri" panose="020F0502020204030204" pitchFamily="34" charset="0"/>
              </a:rPr>
              <a:t>ȼ</a:t>
            </a:r>
            <a:r>
              <a:rPr kumimoji="0" lang="en-GB" sz="2400" b="1"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500.00</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 per head to </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Arial" panose="020B0604020202020204" pitchFamily="34" charset="0"/>
              </a:rPr>
              <a:t>7,927</a:t>
            </a: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 “poorest of the poor” individuals and households in 80 districts across the 16 regions of the country yielded positive benefits.</a:t>
            </a:r>
            <a:endParaRPr kumimoji="0" lang="en-US"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endParaRPr>
          </a:p>
          <a:p>
            <a:pPr marL="324000" marR="0" lvl="1" indent="0" algn="l" defTabSz="457200" rtl="0" eaLnBrk="1" fontAlgn="auto" latinLnBrk="0" hangingPunct="1">
              <a:lnSpc>
                <a:spcPct val="107000"/>
              </a:lnSpc>
              <a:spcBef>
                <a:spcPts val="0"/>
              </a:spcBef>
              <a:spcAft>
                <a:spcPts val="800"/>
              </a:spcAft>
              <a:buClr>
                <a:srgbClr val="A53010"/>
              </a:buClr>
              <a:buSzPct val="92000"/>
              <a:buNone/>
              <a:tabLst/>
              <a:defRPr/>
            </a:pP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Verification field visit to the Northern, Upper East and Upper West Regions revealed beneficiaries used funds in a variety of ways:</a:t>
            </a:r>
          </a:p>
          <a:p>
            <a:pPr marL="324000" marR="0" lvl="1" indent="0" algn="l" defTabSz="457200" rtl="0" eaLnBrk="1" fontAlgn="auto" latinLnBrk="0" hangingPunct="1">
              <a:lnSpc>
                <a:spcPct val="107000"/>
              </a:lnSpc>
              <a:spcBef>
                <a:spcPts val="0"/>
              </a:spcBef>
              <a:spcAft>
                <a:spcPts val="800"/>
              </a:spcAft>
              <a:buClr>
                <a:srgbClr val="A53010"/>
              </a:buClr>
              <a:buSzPct val="92000"/>
              <a:buNone/>
              <a:tabLst/>
              <a:defRPr/>
            </a:pPr>
            <a:endPar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endParaRPr>
          </a:p>
          <a:p>
            <a:pPr marL="666900" marR="0" lvl="1" indent="-342900" algn="l" defTabSz="457200" rtl="0" eaLnBrk="1" fontAlgn="auto" latinLnBrk="0" hangingPunct="1">
              <a:lnSpc>
                <a:spcPct val="107000"/>
              </a:lnSpc>
              <a:spcBef>
                <a:spcPts val="0"/>
              </a:spcBef>
              <a:spcAft>
                <a:spcPts val="800"/>
              </a:spcAft>
              <a:buClr>
                <a:srgbClr val="A53010"/>
              </a:buClr>
              <a:buSzPct val="92000"/>
              <a:buFont typeface="Arial" panose="020B0604020202020204" pitchFamily="34" charset="0"/>
              <a:buChar char="•"/>
              <a:tabLst/>
              <a:defRPr/>
            </a:pPr>
            <a:r>
              <a:rPr lang="en-GB" sz="2400" dirty="0">
                <a:solidFill>
                  <a:schemeClr val="tx1"/>
                </a:solidFill>
                <a:ea typeface="Calibri" panose="020F0502020204030204" pitchFamily="34" charset="0"/>
                <a:cs typeface="Tahoma" panose="020B0604030504040204" pitchFamily="34" charset="0"/>
              </a:rPr>
              <a:t>Some invested in their farming business and purchased items such as water pumping machines, improved seeds of maize, groundnuts, soya beans, green pepper, fertilizer, insecticides, pesticides</a:t>
            </a:r>
          </a:p>
        </p:txBody>
      </p:sp>
    </p:spTree>
    <p:extLst>
      <p:ext uri="{BB962C8B-B14F-4D97-AF65-F5344CB8AC3E}">
        <p14:creationId xmlns:p14="http://schemas.microsoft.com/office/powerpoint/2010/main" val="3720046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E181-F82B-0B78-3070-C24AC71593AE}"/>
              </a:ext>
            </a:extLst>
          </p:cNvPr>
          <p:cNvSpPr>
            <a:spLocks noGrp="1"/>
          </p:cNvSpPr>
          <p:nvPr>
            <p:ph type="title"/>
          </p:nvPr>
        </p:nvSpPr>
        <p:spPr>
          <a:xfrm>
            <a:off x="2049999" y="781273"/>
            <a:ext cx="8911687" cy="876078"/>
          </a:xfrm>
        </p:spPr>
        <p:txBody>
          <a:bodyPr>
            <a:normAutofit/>
          </a:bodyPr>
          <a:lstStyle/>
          <a:p>
            <a:pPr algn="ctr"/>
            <a:r>
              <a:rPr kumimoji="0" lang="en-US" sz="4000" b="1" i="0" u="none" strike="noStrike" kern="1200" cap="all" spc="0" normalizeH="0" baseline="0" noProof="0" dirty="0">
                <a:ln>
                  <a:noFill/>
                </a:ln>
                <a:solidFill>
                  <a:prstClr val="black"/>
                </a:solidFill>
                <a:effectLst/>
                <a:uLnTx/>
                <a:uFillTx/>
                <a:ea typeface="+mj-ea"/>
                <a:cs typeface="+mj-cs"/>
              </a:rPr>
              <a:t>KEY ACHIEVEMENTS </a:t>
            </a:r>
            <a:r>
              <a:rPr kumimoji="0" lang="en-US" sz="2400" b="1" i="0" u="none" strike="noStrike" kern="1200" cap="all" spc="0" normalizeH="0" baseline="0" noProof="0" dirty="0">
                <a:ln>
                  <a:noFill/>
                </a:ln>
                <a:solidFill>
                  <a:prstClr val="black"/>
                </a:solidFill>
                <a:effectLst/>
                <a:uLnTx/>
                <a:uFillTx/>
                <a:ea typeface="+mj-ea"/>
                <a:cs typeface="+mj-cs"/>
              </a:rPr>
              <a:t>(CON’T)</a:t>
            </a:r>
            <a:endParaRPr lang="en-US" sz="4000" dirty="0"/>
          </a:p>
        </p:txBody>
      </p:sp>
      <p:sp>
        <p:nvSpPr>
          <p:cNvPr id="3" name="Content Placeholder 2">
            <a:extLst>
              <a:ext uri="{FF2B5EF4-FFF2-40B4-BE49-F238E27FC236}">
                <a16:creationId xmlns:a16="http://schemas.microsoft.com/office/drawing/2014/main" id="{3F3B3C83-19E1-A9DD-3C6E-8DD770F94793}"/>
              </a:ext>
            </a:extLst>
          </p:cNvPr>
          <p:cNvSpPr>
            <a:spLocks noGrp="1"/>
          </p:cNvSpPr>
          <p:nvPr>
            <p:ph idx="1"/>
          </p:nvPr>
        </p:nvSpPr>
        <p:spPr>
          <a:xfrm>
            <a:off x="2050000" y="2543176"/>
            <a:ext cx="8911687" cy="3296609"/>
          </a:xfrm>
        </p:spPr>
        <p:txBody>
          <a:bodyPr>
            <a:normAutofit/>
          </a:bodyPr>
          <a:lstStyle/>
          <a:p>
            <a:pPr>
              <a:buFont typeface="Arial" panose="020B0604020202020204" pitchFamily="34" charset="0"/>
              <a:buChar char="•"/>
            </a:pPr>
            <a:r>
              <a:rPr kumimoji="0" lang="en-GB" sz="2400" b="0" i="0" u="none" strike="noStrike" kern="1200" cap="none" spc="0" normalizeH="0" baseline="0" noProof="0" dirty="0">
                <a:ln>
                  <a:noFill/>
                </a:ln>
                <a:solidFill>
                  <a:schemeClr val="tx1"/>
                </a:solidFill>
                <a:effectLst/>
                <a:uLnTx/>
                <a:uFillTx/>
                <a:ea typeface="Calibri" panose="020F0502020204030204" pitchFamily="34" charset="0"/>
                <a:cs typeface="Tahoma" panose="020B0604030504040204" pitchFamily="34" charset="0"/>
              </a:rPr>
              <a:t>Some purchased livestock and fowls for rearing</a:t>
            </a:r>
          </a:p>
          <a:p>
            <a:pPr>
              <a:buFont typeface="Arial" panose="020B0604020202020204" pitchFamily="34" charset="0"/>
              <a:buChar char="•"/>
            </a:pPr>
            <a:endParaRPr lang="en-US" sz="2400" dirty="0">
              <a:solidFill>
                <a:schemeClr val="tx1"/>
              </a:solidFill>
            </a:endParaRPr>
          </a:p>
          <a:p>
            <a:pPr>
              <a:buFont typeface="Arial" panose="020B0604020202020204" pitchFamily="34" charset="0"/>
              <a:buChar char="•"/>
            </a:pPr>
            <a:r>
              <a:rPr lang="en-US" sz="2400" dirty="0">
                <a:solidFill>
                  <a:schemeClr val="tx1"/>
                </a:solidFill>
              </a:rPr>
              <a:t>The few petty traders invested in their trading business of fish selling, livestock trading, including poultry</a:t>
            </a:r>
          </a:p>
          <a:p>
            <a:pPr marL="0" indent="0">
              <a:buNone/>
            </a:pPr>
            <a:endParaRPr lang="en-US" sz="2400" dirty="0">
              <a:solidFill>
                <a:schemeClr val="tx1"/>
              </a:solidFill>
            </a:endParaRPr>
          </a:p>
          <a:p>
            <a:pPr>
              <a:buFont typeface="Arial" panose="020B0604020202020204" pitchFamily="34" charset="0"/>
              <a:buChar char="•"/>
            </a:pPr>
            <a:r>
              <a:rPr lang="en-US" sz="2400" dirty="0">
                <a:solidFill>
                  <a:schemeClr val="tx1"/>
                </a:solidFill>
              </a:rPr>
              <a:t>Some purchased roofing sheets to roof their houses, which had been destroyed by a rainstorm.</a:t>
            </a:r>
          </a:p>
        </p:txBody>
      </p:sp>
    </p:spTree>
    <p:extLst>
      <p:ext uri="{BB962C8B-B14F-4D97-AF65-F5344CB8AC3E}">
        <p14:creationId xmlns:p14="http://schemas.microsoft.com/office/powerpoint/2010/main" val="46997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B5E27-6BB4-4924-A8E9-F3541E044298}"/>
              </a:ext>
            </a:extLst>
          </p:cNvPr>
          <p:cNvSpPr>
            <a:spLocks noGrp="1"/>
          </p:cNvSpPr>
          <p:nvPr>
            <p:ph type="title"/>
          </p:nvPr>
        </p:nvSpPr>
        <p:spPr>
          <a:xfrm>
            <a:off x="2118140" y="648704"/>
            <a:ext cx="8911687" cy="1280890"/>
          </a:xfrm>
        </p:spPr>
        <p:txBody>
          <a:bodyPr>
            <a:normAutofit/>
          </a:bodyPr>
          <a:lstStyle/>
          <a:p>
            <a:pPr algn="ctr"/>
            <a:r>
              <a:rPr lang="en-US" sz="4000" b="1" dirty="0">
                <a:solidFill>
                  <a:schemeClr val="tx1"/>
                </a:solidFill>
              </a:rPr>
              <a:t>CHALLENGE</a:t>
            </a:r>
            <a:endParaRPr lang="en-GH" sz="4000" b="1" dirty="0">
              <a:solidFill>
                <a:schemeClr val="tx1"/>
              </a:solidFill>
            </a:endParaRPr>
          </a:p>
        </p:txBody>
      </p:sp>
      <p:sp>
        <p:nvSpPr>
          <p:cNvPr id="3" name="Content Placeholder 2">
            <a:extLst>
              <a:ext uri="{FF2B5EF4-FFF2-40B4-BE49-F238E27FC236}">
                <a16:creationId xmlns:a16="http://schemas.microsoft.com/office/drawing/2014/main" id="{D1969EF6-BC52-49DA-9AA1-CB3D0A0FEDC8}"/>
              </a:ext>
            </a:extLst>
          </p:cNvPr>
          <p:cNvSpPr>
            <a:spLocks noGrp="1"/>
          </p:cNvSpPr>
          <p:nvPr>
            <p:ph idx="1"/>
          </p:nvPr>
        </p:nvSpPr>
        <p:spPr>
          <a:xfrm>
            <a:off x="2118140" y="2158718"/>
            <a:ext cx="9199568" cy="3777622"/>
          </a:xfrm>
        </p:spPr>
        <p:txBody>
          <a:bodyPr>
            <a:noAutofit/>
          </a:bodyPr>
          <a:lstStyle/>
          <a:p>
            <a:r>
              <a:rPr lang="en-US" sz="2400" dirty="0">
                <a:solidFill>
                  <a:schemeClr val="tx1"/>
                </a:solidFill>
              </a:rPr>
              <a:t>Donations inflow have dried up</a:t>
            </a:r>
          </a:p>
          <a:p>
            <a:pPr lvl="1">
              <a:buFont typeface="Wingdings" panose="05000000000000000000" pitchFamily="2" charset="2"/>
              <a:buChar char="Ø"/>
            </a:pPr>
            <a:r>
              <a:rPr lang="en-US" sz="2400" dirty="0">
                <a:solidFill>
                  <a:schemeClr val="tx1"/>
                </a:solidFill>
              </a:rPr>
              <a:t>Within the 4-month period April – July 2020,  the Trust Fund received an impressive amount of </a:t>
            </a:r>
            <a:r>
              <a:rPr lang="en-US" sz="2400" b="1" dirty="0">
                <a:solidFill>
                  <a:schemeClr val="tx1"/>
                </a:solidFill>
              </a:rPr>
              <a:t>GH</a:t>
            </a:r>
            <a:r>
              <a:rPr lang="en-US" sz="2400" b="1" dirty="0">
                <a:solidFill>
                  <a:schemeClr val="tx1"/>
                </a:solidFill>
                <a:cs typeface="Calibri" panose="020F0502020204030204" pitchFamily="34" charset="0"/>
              </a:rPr>
              <a:t>Ȼ53,145,430.89</a:t>
            </a:r>
            <a:r>
              <a:rPr lang="en-US" sz="2400" dirty="0">
                <a:solidFill>
                  <a:schemeClr val="tx1"/>
                </a:solidFill>
                <a:cs typeface="Calibri" panose="020F0502020204030204" pitchFamily="34" charset="0"/>
              </a:rPr>
              <a:t> in cash donations</a:t>
            </a:r>
          </a:p>
          <a:p>
            <a:pPr lvl="1">
              <a:buFont typeface="Wingdings" panose="05000000000000000000" pitchFamily="2" charset="2"/>
              <a:buChar char="Ø"/>
            </a:pPr>
            <a:r>
              <a:rPr lang="en-US" sz="2400" dirty="0">
                <a:solidFill>
                  <a:schemeClr val="tx1"/>
                </a:solidFill>
                <a:cs typeface="Calibri" panose="020F0502020204030204" pitchFamily="34" charset="0"/>
              </a:rPr>
              <a:t>From </a:t>
            </a:r>
            <a:r>
              <a:rPr lang="en-US" sz="2400" dirty="0">
                <a:solidFill>
                  <a:schemeClr val="tx1"/>
                </a:solidFill>
                <a:cs typeface="Arial" panose="020B0604020202020204" pitchFamily="34" charset="0"/>
              </a:rPr>
              <a:t>1</a:t>
            </a:r>
            <a:r>
              <a:rPr lang="en-US" sz="2400" baseline="30000" dirty="0">
                <a:solidFill>
                  <a:schemeClr val="tx1"/>
                </a:solidFill>
                <a:cs typeface="Calibri" panose="020F0502020204030204" pitchFamily="34" charset="0"/>
              </a:rPr>
              <a:t>st</a:t>
            </a:r>
            <a:r>
              <a:rPr lang="en-US" sz="2400" dirty="0">
                <a:solidFill>
                  <a:schemeClr val="tx1"/>
                </a:solidFill>
                <a:cs typeface="Calibri" panose="020F0502020204030204" pitchFamily="34" charset="0"/>
              </a:rPr>
              <a:t> August 2020 – 3</a:t>
            </a:r>
            <a:r>
              <a:rPr lang="en-US" sz="2400" dirty="0">
                <a:solidFill>
                  <a:schemeClr val="tx1"/>
                </a:solidFill>
                <a:cs typeface="Arial" panose="020B0604020202020204" pitchFamily="34" charset="0"/>
              </a:rPr>
              <a:t>0</a:t>
            </a:r>
            <a:r>
              <a:rPr lang="en-US" sz="2400" baseline="30000" dirty="0">
                <a:solidFill>
                  <a:schemeClr val="tx1"/>
                </a:solidFill>
                <a:cs typeface="Arial" panose="020B0604020202020204" pitchFamily="34" charset="0"/>
              </a:rPr>
              <a:t>th</a:t>
            </a:r>
            <a:r>
              <a:rPr lang="en-US" sz="2400" dirty="0">
                <a:solidFill>
                  <a:schemeClr val="tx1"/>
                </a:solidFill>
                <a:cs typeface="Calibri" panose="020F0502020204030204" pitchFamily="34" charset="0"/>
              </a:rPr>
              <a:t> June 2022 </a:t>
            </a:r>
            <a:r>
              <a:rPr lang="en-US" sz="2400" dirty="0">
                <a:solidFill>
                  <a:schemeClr val="tx1"/>
                </a:solidFill>
                <a:cs typeface="Arial" panose="020B0604020202020204" pitchFamily="34" charset="0"/>
              </a:rPr>
              <a:t>(23 months)</a:t>
            </a:r>
            <a:r>
              <a:rPr lang="en-US" sz="2400" dirty="0">
                <a:solidFill>
                  <a:schemeClr val="tx1"/>
                </a:solidFill>
                <a:cs typeface="Calibri" panose="020F0502020204030204" pitchFamily="34" charset="0"/>
              </a:rPr>
              <a:t>, total donations amounted to </a:t>
            </a:r>
            <a:r>
              <a:rPr lang="en-US" sz="2400" b="1" dirty="0">
                <a:solidFill>
                  <a:schemeClr val="tx1"/>
                </a:solidFill>
                <a:cs typeface="Calibri" panose="020F0502020204030204" pitchFamily="34" charset="0"/>
              </a:rPr>
              <a:t>GHȻ9,184,511.09</a:t>
            </a:r>
            <a:endParaRPr lang="en-US" sz="2400" dirty="0">
              <a:solidFill>
                <a:schemeClr val="tx1"/>
              </a:solidFill>
              <a:cs typeface="Calibri" panose="020F0502020204030204" pitchFamily="34" charset="0"/>
            </a:endParaRPr>
          </a:p>
        </p:txBody>
      </p:sp>
    </p:spTree>
    <p:extLst>
      <p:ext uri="{BB962C8B-B14F-4D97-AF65-F5344CB8AC3E}">
        <p14:creationId xmlns:p14="http://schemas.microsoft.com/office/powerpoint/2010/main" val="16621590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8339E-0336-84C5-A21C-12665B5C42DC}"/>
              </a:ext>
            </a:extLst>
          </p:cNvPr>
          <p:cNvSpPr>
            <a:spLocks noGrp="1"/>
          </p:cNvSpPr>
          <p:nvPr>
            <p:ph type="title"/>
          </p:nvPr>
        </p:nvSpPr>
        <p:spPr>
          <a:xfrm>
            <a:off x="1485901" y="624110"/>
            <a:ext cx="10018712" cy="1207318"/>
          </a:xfrm>
        </p:spPr>
        <p:txBody>
          <a:bodyPr>
            <a:normAutofit/>
          </a:bodyPr>
          <a:lstStyle/>
          <a:p>
            <a:pPr algn="ctr"/>
            <a:r>
              <a:rPr lang="en-US" sz="4000" b="1" dirty="0">
                <a:solidFill>
                  <a:schemeClr val="tx1"/>
                </a:solidFill>
              </a:rPr>
              <a:t>WAY FORWARD</a:t>
            </a:r>
          </a:p>
        </p:txBody>
      </p:sp>
      <p:sp>
        <p:nvSpPr>
          <p:cNvPr id="3" name="Content Placeholder 2">
            <a:extLst>
              <a:ext uri="{FF2B5EF4-FFF2-40B4-BE49-F238E27FC236}">
                <a16:creationId xmlns:a16="http://schemas.microsoft.com/office/drawing/2014/main" id="{B8EA07AB-607F-38EF-7896-FDF7C9A2EC48}"/>
              </a:ext>
            </a:extLst>
          </p:cNvPr>
          <p:cNvSpPr>
            <a:spLocks noGrp="1"/>
          </p:cNvSpPr>
          <p:nvPr>
            <p:ph idx="1"/>
          </p:nvPr>
        </p:nvSpPr>
        <p:spPr>
          <a:xfrm>
            <a:off x="1485901" y="1482294"/>
            <a:ext cx="10018712" cy="4402462"/>
          </a:xfrm>
        </p:spPr>
        <p:txBody>
          <a:bodyPr>
            <a:noAutofit/>
          </a:bodyPr>
          <a:lstStyle/>
          <a:p>
            <a:pPr marL="0" indent="0">
              <a:buNone/>
            </a:pPr>
            <a:r>
              <a:rPr lang="en-US" sz="2400" b="0" i="0" dirty="0">
                <a:solidFill>
                  <a:schemeClr val="tx1"/>
                </a:solidFill>
                <a:effectLst/>
              </a:rPr>
              <a:t>The Trust Fund embarked on a  fund-raising drive since early 2021. </a:t>
            </a:r>
          </a:p>
          <a:p>
            <a:pPr marL="0" indent="0">
              <a:buNone/>
            </a:pPr>
            <a:r>
              <a:rPr lang="en-US" sz="2400" b="0" i="0" dirty="0">
                <a:solidFill>
                  <a:schemeClr val="tx1"/>
                </a:solidFill>
                <a:effectLst/>
              </a:rPr>
              <a:t>Led by the Chairperson, </a:t>
            </a:r>
            <a:r>
              <a:rPr lang="en-US" sz="2400" dirty="0">
                <a:solidFill>
                  <a:schemeClr val="tx1"/>
                </a:solidFill>
              </a:rPr>
              <a:t>a number of </a:t>
            </a:r>
            <a:r>
              <a:rPr lang="en-US" sz="2400" b="0" i="0" dirty="0">
                <a:solidFill>
                  <a:schemeClr val="tx1"/>
                </a:solidFill>
                <a:effectLst/>
              </a:rPr>
              <a:t>potential donors have been approached.</a:t>
            </a:r>
          </a:p>
          <a:p>
            <a:pPr marL="0" indent="0">
              <a:buNone/>
            </a:pPr>
            <a:r>
              <a:rPr lang="en-US" sz="2400" dirty="0">
                <a:solidFill>
                  <a:schemeClr val="tx1"/>
                </a:solidFill>
              </a:rPr>
              <a:t>So far, favourable responses (cheque donations) have been received from t</a:t>
            </a:r>
            <a:r>
              <a:rPr lang="en-US" sz="2400" b="0" i="0" dirty="0">
                <a:solidFill>
                  <a:schemeClr val="tx1"/>
                </a:solidFill>
                <a:effectLst/>
              </a:rPr>
              <a:t>he Presbyterian Church, GCB Bank and MTN</a:t>
            </a:r>
          </a:p>
          <a:p>
            <a:pPr marL="0" indent="0">
              <a:buNone/>
            </a:pPr>
            <a:r>
              <a:rPr lang="en-US" sz="2400" dirty="0">
                <a:solidFill>
                  <a:schemeClr val="tx1"/>
                </a:solidFill>
              </a:rPr>
              <a:t>The Trust Fund intends to continue with this approach of targeting potential donors, as the outcome of such initiatives has been for the most part positive.</a:t>
            </a:r>
          </a:p>
          <a:p>
            <a:pPr marL="0" indent="0">
              <a:buNone/>
            </a:pPr>
            <a:r>
              <a:rPr lang="en-US" sz="2400" dirty="0">
                <a:solidFill>
                  <a:schemeClr val="tx1"/>
                </a:solidFill>
              </a:rPr>
              <a:t>The potential donors will include pharmaceutical and telecommunication companies as well as mining firms, major religious bodies, highly successful media outlets and the generosity of the general public.</a:t>
            </a:r>
          </a:p>
          <a:p>
            <a:pPr marL="457200" lvl="1" indent="0">
              <a:buNone/>
            </a:pPr>
            <a:endParaRPr lang="en-US" sz="2400" b="0" i="0" dirty="0">
              <a:solidFill>
                <a:schemeClr val="tx1"/>
              </a:solidFill>
              <a:effectLst/>
            </a:endParaRPr>
          </a:p>
          <a:p>
            <a:pPr marL="0" indent="0">
              <a:buNone/>
            </a:pPr>
            <a:endParaRPr lang="en-US" sz="2400" dirty="0">
              <a:solidFill>
                <a:schemeClr val="tx1"/>
              </a:solidFill>
            </a:endParaRPr>
          </a:p>
        </p:txBody>
      </p:sp>
    </p:spTree>
    <p:extLst>
      <p:ext uri="{BB962C8B-B14F-4D97-AF65-F5344CB8AC3E}">
        <p14:creationId xmlns:p14="http://schemas.microsoft.com/office/powerpoint/2010/main" val="29862226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427DB-5A59-D20A-F3CD-B31B3371F4E1}"/>
              </a:ext>
            </a:extLst>
          </p:cNvPr>
          <p:cNvSpPr>
            <a:spLocks noGrp="1"/>
          </p:cNvSpPr>
          <p:nvPr>
            <p:ph type="title"/>
          </p:nvPr>
        </p:nvSpPr>
        <p:spPr>
          <a:xfrm>
            <a:off x="2128838" y="681260"/>
            <a:ext cx="8911687" cy="1280890"/>
          </a:xfrm>
        </p:spPr>
        <p:txBody>
          <a:bodyPr>
            <a:normAutofit/>
          </a:bodyPr>
          <a:lstStyle/>
          <a:p>
            <a:pPr algn="ctr"/>
            <a:r>
              <a:rPr lang="en-US" sz="4000" b="1" dirty="0">
                <a:solidFill>
                  <a:schemeClr val="tx1"/>
                </a:solidFill>
              </a:rPr>
              <a:t>CONCLUSION</a:t>
            </a:r>
          </a:p>
        </p:txBody>
      </p:sp>
      <p:sp>
        <p:nvSpPr>
          <p:cNvPr id="3" name="Content Placeholder 2">
            <a:extLst>
              <a:ext uri="{FF2B5EF4-FFF2-40B4-BE49-F238E27FC236}">
                <a16:creationId xmlns:a16="http://schemas.microsoft.com/office/drawing/2014/main" id="{E82DF908-1402-13F1-7A12-38585695A579}"/>
              </a:ext>
            </a:extLst>
          </p:cNvPr>
          <p:cNvSpPr>
            <a:spLocks noGrp="1"/>
          </p:cNvSpPr>
          <p:nvPr>
            <p:ph idx="1"/>
          </p:nvPr>
        </p:nvSpPr>
        <p:spPr>
          <a:xfrm>
            <a:off x="2128838" y="2456268"/>
            <a:ext cx="9204324" cy="2672945"/>
          </a:xfrm>
        </p:spPr>
        <p:txBody>
          <a:bodyPr/>
          <a:lstStyle/>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en-US" sz="2400" b="0" i="0" u="none" strike="noStrike" kern="1200" cap="none" spc="0" normalizeH="0" baseline="0" noProof="0" dirty="0">
                <a:ln>
                  <a:noFill/>
                </a:ln>
                <a:solidFill>
                  <a:schemeClr val="tx1"/>
                </a:solidFill>
                <a:effectLst/>
                <a:uLnTx/>
                <a:uFillTx/>
                <a:ea typeface="+mn-ea"/>
                <a:cs typeface="+mn-cs"/>
              </a:rPr>
              <a:t>The Trust Fund, in line with Act 1013 will continue to keep its mandate to assist in the welfare of needy and vulnerable persons infected with or affected by the COVID-19 pandemic.</a:t>
            </a:r>
          </a:p>
          <a:p>
            <a:pPr marL="0" indent="0">
              <a:buNone/>
            </a:pPr>
            <a:endParaRPr lang="en-US" dirty="0">
              <a:solidFill>
                <a:schemeClr val="tx1"/>
              </a:solidFill>
            </a:endParaRPr>
          </a:p>
        </p:txBody>
      </p:sp>
    </p:spTree>
    <p:extLst>
      <p:ext uri="{BB962C8B-B14F-4D97-AF65-F5344CB8AC3E}">
        <p14:creationId xmlns:p14="http://schemas.microsoft.com/office/powerpoint/2010/main" val="13906203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B3E75-27E1-4C7D-A2DD-8DF574699D8F}"/>
              </a:ext>
            </a:extLst>
          </p:cNvPr>
          <p:cNvSpPr>
            <a:spLocks noGrp="1"/>
          </p:cNvSpPr>
          <p:nvPr>
            <p:ph type="title"/>
          </p:nvPr>
        </p:nvSpPr>
        <p:spPr/>
        <p:txBody>
          <a:bodyPr/>
          <a:lstStyle/>
          <a:p>
            <a:r>
              <a:rPr lang="en-US" dirty="0">
                <a:solidFill>
                  <a:schemeClr val="tx1"/>
                </a:solidFill>
              </a:rPr>
              <a:t> </a:t>
            </a:r>
          </a:p>
        </p:txBody>
      </p:sp>
      <p:sp>
        <p:nvSpPr>
          <p:cNvPr id="3" name="Content Placeholder 2">
            <a:extLst>
              <a:ext uri="{FF2B5EF4-FFF2-40B4-BE49-F238E27FC236}">
                <a16:creationId xmlns:a16="http://schemas.microsoft.com/office/drawing/2014/main" id="{948F25B6-BA1F-4C34-85E5-33D32B7152D4}"/>
              </a:ext>
            </a:extLst>
          </p:cNvPr>
          <p:cNvSpPr>
            <a:spLocks noGrp="1"/>
          </p:cNvSpPr>
          <p:nvPr>
            <p:ph idx="1"/>
          </p:nvPr>
        </p:nvSpPr>
        <p:spPr/>
        <p:txBody>
          <a:bodyPr>
            <a:normAutofit/>
          </a:bodyPr>
          <a:lstStyle/>
          <a:p>
            <a:endParaRPr lang="en-US" sz="6600" i="1" dirty="0">
              <a:solidFill>
                <a:schemeClr val="tx1"/>
              </a:solidFill>
            </a:endParaRPr>
          </a:p>
          <a:p>
            <a:r>
              <a:rPr lang="en-US" sz="6600" i="1" dirty="0">
                <a:solidFill>
                  <a:schemeClr val="tx1"/>
                </a:solidFill>
              </a:rPr>
              <a:t>     THANK YOU</a:t>
            </a:r>
          </a:p>
        </p:txBody>
      </p:sp>
    </p:spTree>
    <p:extLst>
      <p:ext uri="{BB962C8B-B14F-4D97-AF65-F5344CB8AC3E}">
        <p14:creationId xmlns:p14="http://schemas.microsoft.com/office/powerpoint/2010/main" val="3433225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5121-9548-45B7-84E1-0442BDF26066}"/>
              </a:ext>
            </a:extLst>
          </p:cNvPr>
          <p:cNvSpPr>
            <a:spLocks noGrp="1"/>
          </p:cNvSpPr>
          <p:nvPr>
            <p:ph type="title"/>
          </p:nvPr>
        </p:nvSpPr>
        <p:spPr>
          <a:xfrm>
            <a:off x="2592925" y="624110"/>
            <a:ext cx="8911687" cy="1280890"/>
          </a:xfrm>
        </p:spPr>
        <p:txBody>
          <a:bodyPr>
            <a:normAutofit/>
          </a:bodyPr>
          <a:lstStyle/>
          <a:p>
            <a:pPr algn="ctr"/>
            <a:r>
              <a:rPr lang="en-US" sz="4000" b="1" dirty="0">
                <a:solidFill>
                  <a:schemeClr val="tx1"/>
                </a:solidFill>
              </a:rPr>
              <a:t>PURPOSE OF TRUST FUND</a:t>
            </a:r>
          </a:p>
        </p:txBody>
      </p:sp>
      <p:sp>
        <p:nvSpPr>
          <p:cNvPr id="3" name="Content Placeholder 2">
            <a:extLst>
              <a:ext uri="{FF2B5EF4-FFF2-40B4-BE49-F238E27FC236}">
                <a16:creationId xmlns:a16="http://schemas.microsoft.com/office/drawing/2014/main" id="{E09D99F7-324C-41C8-96A9-BBB664960F4D}"/>
              </a:ext>
            </a:extLst>
          </p:cNvPr>
          <p:cNvSpPr>
            <a:spLocks noGrp="1"/>
          </p:cNvSpPr>
          <p:nvPr>
            <p:ph idx="1"/>
          </p:nvPr>
        </p:nvSpPr>
        <p:spPr>
          <a:xfrm>
            <a:off x="2589212" y="2133600"/>
            <a:ext cx="8915400" cy="3777622"/>
          </a:xfrm>
        </p:spPr>
        <p:txBody>
          <a:bodyPr>
            <a:normAutofit/>
          </a:bodyPr>
          <a:lstStyle/>
          <a:p>
            <a:r>
              <a:rPr lang="en-US" sz="2400" dirty="0">
                <a:solidFill>
                  <a:schemeClr val="tx1"/>
                </a:solidFill>
              </a:rPr>
              <a:t>An avenue for well-meaning individuals, groups and corporate bodies to contribute or donate moneys and resources towards the combat of COVID-19 </a:t>
            </a:r>
          </a:p>
          <a:p>
            <a:endParaRPr lang="en-US" sz="2400" dirty="0">
              <a:solidFill>
                <a:schemeClr val="tx1"/>
              </a:solidFill>
            </a:endParaRPr>
          </a:p>
          <a:p>
            <a:r>
              <a:rPr lang="en-US" sz="2400" dirty="0">
                <a:solidFill>
                  <a:schemeClr val="tx1"/>
                </a:solidFill>
              </a:rPr>
              <a:t>To receive any other moneys or resources contributed or donated towards the combat of the Coronavirus </a:t>
            </a:r>
          </a:p>
          <a:p>
            <a:pPr marL="0" indent="0">
              <a:buNone/>
            </a:pPr>
            <a:endParaRPr lang="en-US" sz="2400" dirty="0">
              <a:solidFill>
                <a:schemeClr val="tx1"/>
              </a:solidFill>
            </a:endParaRPr>
          </a:p>
          <a:p>
            <a:pPr marL="457200" lvl="1" indent="0">
              <a:buNone/>
            </a:pPr>
            <a:endParaRPr lang="en-US" sz="2200" dirty="0">
              <a:solidFill>
                <a:schemeClr val="tx1"/>
              </a:solidFill>
            </a:endParaRPr>
          </a:p>
        </p:txBody>
      </p:sp>
    </p:spTree>
    <p:extLst>
      <p:ext uri="{BB962C8B-B14F-4D97-AF65-F5344CB8AC3E}">
        <p14:creationId xmlns:p14="http://schemas.microsoft.com/office/powerpoint/2010/main" val="4107863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FC21C-F4CF-4DAE-B135-405192F8E427}"/>
              </a:ext>
            </a:extLst>
          </p:cNvPr>
          <p:cNvSpPr>
            <a:spLocks noGrp="1"/>
          </p:cNvSpPr>
          <p:nvPr>
            <p:ph type="title"/>
          </p:nvPr>
        </p:nvSpPr>
        <p:spPr>
          <a:xfrm>
            <a:off x="1966823" y="624110"/>
            <a:ext cx="9537789" cy="1280890"/>
          </a:xfrm>
        </p:spPr>
        <p:txBody>
          <a:bodyPr>
            <a:noAutofit/>
          </a:bodyPr>
          <a:lstStyle/>
          <a:p>
            <a:pPr algn="ctr"/>
            <a:r>
              <a:rPr lang="en-US" sz="4000" b="1" dirty="0">
                <a:solidFill>
                  <a:schemeClr val="tx1"/>
                </a:solidFill>
              </a:rPr>
              <a:t>MANDATE </a:t>
            </a:r>
            <a:endParaRPr lang="en-US" sz="4000" dirty="0">
              <a:solidFill>
                <a:schemeClr val="tx1"/>
              </a:solidFill>
            </a:endParaRPr>
          </a:p>
        </p:txBody>
      </p:sp>
      <p:sp>
        <p:nvSpPr>
          <p:cNvPr id="3" name="Content Placeholder 2">
            <a:extLst>
              <a:ext uri="{FF2B5EF4-FFF2-40B4-BE49-F238E27FC236}">
                <a16:creationId xmlns:a16="http://schemas.microsoft.com/office/drawing/2014/main" id="{E7A5303C-6B65-4B31-8CFC-7A2E2F0EDB43}"/>
              </a:ext>
            </a:extLst>
          </p:cNvPr>
          <p:cNvSpPr>
            <a:spLocks noGrp="1"/>
          </p:cNvSpPr>
          <p:nvPr>
            <p:ph idx="1"/>
          </p:nvPr>
        </p:nvSpPr>
        <p:spPr>
          <a:xfrm>
            <a:off x="1838236" y="1905000"/>
            <a:ext cx="9537789" cy="3777622"/>
          </a:xfrm>
        </p:spPr>
        <p:txBody>
          <a:bodyPr>
            <a:noAutofit/>
          </a:bodyPr>
          <a:lstStyle/>
          <a:p>
            <a:pPr marL="0" indent="0">
              <a:lnSpc>
                <a:spcPct val="110000"/>
              </a:lnSpc>
              <a:buNone/>
            </a:pPr>
            <a:r>
              <a:rPr lang="en-US" sz="2400" b="1" dirty="0">
                <a:solidFill>
                  <a:srgbClr val="000000"/>
                </a:solidFill>
                <a:effectLst/>
                <a:ea typeface="Times New Roman" panose="02020603050405020304" pitchFamily="18" charset="0"/>
              </a:rPr>
              <a:t> </a:t>
            </a:r>
            <a:r>
              <a:rPr lang="en-US" sz="2800" b="1" dirty="0">
                <a:solidFill>
                  <a:srgbClr val="000000"/>
                </a:solidFill>
                <a:effectLst/>
                <a:ea typeface="Times New Roman" panose="02020603050405020304" pitchFamily="18" charset="0"/>
              </a:rPr>
              <a:t>Objectives of </a:t>
            </a:r>
            <a:r>
              <a:rPr lang="en-US" sz="2800" b="1" dirty="0">
                <a:solidFill>
                  <a:srgbClr val="000000"/>
                </a:solidFill>
                <a:ea typeface="Times New Roman" panose="02020603050405020304" pitchFamily="18" charset="0"/>
              </a:rPr>
              <a:t>Trust</a:t>
            </a:r>
            <a:r>
              <a:rPr lang="en-US" sz="2800" b="1" dirty="0">
                <a:solidFill>
                  <a:srgbClr val="000000"/>
                </a:solidFill>
                <a:effectLst/>
                <a:ea typeface="Times New Roman" panose="02020603050405020304" pitchFamily="18" charset="0"/>
              </a:rPr>
              <a:t> Fund</a:t>
            </a:r>
            <a:endParaRPr lang="en-GH" sz="2800" dirty="0">
              <a:effectLst/>
              <a:ea typeface="Times New Roman" panose="02020603050405020304" pitchFamily="18" charset="0"/>
            </a:endParaRPr>
          </a:p>
          <a:p>
            <a:pPr marL="742950" indent="-285750">
              <a:lnSpc>
                <a:spcPct val="110000"/>
              </a:lnSpc>
              <a:buFont typeface="Wingdings" panose="05000000000000000000" pitchFamily="2" charset="2"/>
              <a:buChar char="§"/>
            </a:pPr>
            <a:r>
              <a:rPr lang="en-US" sz="2400" dirty="0">
                <a:solidFill>
                  <a:srgbClr val="000000"/>
                </a:solidFill>
                <a:effectLst/>
                <a:ea typeface="Times New Roman" panose="02020603050405020304" pitchFamily="18" charset="0"/>
              </a:rPr>
              <a:t>To complement the efforts of Government to combat the COVID-19 pandemic </a:t>
            </a:r>
            <a:endParaRPr lang="en-US" sz="2400" dirty="0">
              <a:ea typeface="Times New Roman" panose="02020603050405020304" pitchFamily="18" charset="0"/>
            </a:endParaRPr>
          </a:p>
          <a:p>
            <a:pPr marL="742950" indent="-285750">
              <a:lnSpc>
                <a:spcPct val="110000"/>
              </a:lnSpc>
              <a:buFont typeface="Wingdings" panose="05000000000000000000" pitchFamily="2" charset="2"/>
              <a:buChar char="§"/>
            </a:pPr>
            <a:r>
              <a:rPr lang="en-US" sz="2400" dirty="0">
                <a:solidFill>
                  <a:srgbClr val="000000"/>
                </a:solidFill>
                <a:effectLst/>
                <a:ea typeface="Times New Roman" panose="02020603050405020304" pitchFamily="18" charset="0"/>
              </a:rPr>
              <a:t>To support needy and vulnerable persons infected with or affected by the COVID-19 pandemic</a:t>
            </a:r>
          </a:p>
          <a:p>
            <a:pPr marL="742950" indent="-285750">
              <a:lnSpc>
                <a:spcPct val="110000"/>
              </a:lnSpc>
              <a:buFont typeface="Wingdings" panose="05000000000000000000" pitchFamily="2" charset="2"/>
              <a:buChar char="§"/>
            </a:pPr>
            <a:r>
              <a:rPr lang="en-US" sz="2400" dirty="0">
                <a:solidFill>
                  <a:srgbClr val="000000"/>
                </a:solidFill>
                <a:ea typeface="Times New Roman" panose="02020603050405020304" pitchFamily="18" charset="0"/>
              </a:rPr>
              <a:t>To support persons/institutions engaged in the combat against the pandemic</a:t>
            </a:r>
          </a:p>
          <a:p>
            <a:pPr marL="742950" indent="-285750">
              <a:lnSpc>
                <a:spcPct val="110000"/>
              </a:lnSpc>
              <a:buFont typeface="Wingdings" panose="05000000000000000000" pitchFamily="2" charset="2"/>
              <a:buChar char="§"/>
            </a:pPr>
            <a:r>
              <a:rPr lang="en-US" sz="2400" dirty="0">
                <a:solidFill>
                  <a:srgbClr val="000000"/>
                </a:solidFill>
                <a:effectLst/>
                <a:ea typeface="Times New Roman" panose="02020603050405020304" pitchFamily="18" charset="0"/>
              </a:rPr>
              <a:t>Any other matter necessary to achieve the objects of the Trust Fund</a:t>
            </a:r>
          </a:p>
          <a:p>
            <a:pPr marL="742950" indent="-285750">
              <a:lnSpc>
                <a:spcPct val="110000"/>
              </a:lnSpc>
              <a:buFont typeface="Wingdings" panose="05000000000000000000" pitchFamily="2" charset="2"/>
              <a:buChar char="§"/>
            </a:pPr>
            <a:endParaRPr lang="en-US" sz="2400" dirty="0">
              <a:solidFill>
                <a:srgbClr val="000000"/>
              </a:solidFill>
              <a:effectLst/>
              <a:ea typeface="Times New Roman" panose="02020603050405020304" pitchFamily="18" charset="0"/>
            </a:endParaRPr>
          </a:p>
        </p:txBody>
      </p:sp>
    </p:spTree>
    <p:extLst>
      <p:ext uri="{BB962C8B-B14F-4D97-AF65-F5344CB8AC3E}">
        <p14:creationId xmlns:p14="http://schemas.microsoft.com/office/powerpoint/2010/main" val="4941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8B4DA-8825-4D5C-AE80-BDBD73902D3D}"/>
              </a:ext>
            </a:extLst>
          </p:cNvPr>
          <p:cNvSpPr>
            <a:spLocks noGrp="1"/>
          </p:cNvSpPr>
          <p:nvPr>
            <p:ph type="title"/>
          </p:nvPr>
        </p:nvSpPr>
        <p:spPr>
          <a:xfrm>
            <a:off x="2170830" y="624110"/>
            <a:ext cx="9333780" cy="1280890"/>
          </a:xfrm>
        </p:spPr>
        <p:txBody>
          <a:bodyPr>
            <a:normAutofit/>
          </a:bodyPr>
          <a:lstStyle/>
          <a:p>
            <a:pPr algn="ctr"/>
            <a:r>
              <a:rPr lang="x-none" sz="4000" b="1" dirty="0">
                <a:solidFill>
                  <a:schemeClr val="tx1"/>
                </a:solidFill>
                <a:latin typeface="+mj-lt"/>
                <a:ea typeface="Calibri" panose="020F0502020204030204" pitchFamily="34" charset="0"/>
                <a:cs typeface="Times New Roman" panose="02020603050405020304" pitchFamily="18" charset="0"/>
              </a:rPr>
              <a:t>BOARD OF TRUSTEES</a:t>
            </a:r>
            <a:endParaRPr lang="en-US" sz="4000" dirty="0">
              <a:solidFill>
                <a:schemeClr val="tx1"/>
              </a:solidFill>
            </a:endParaRPr>
          </a:p>
        </p:txBody>
      </p:sp>
      <p:sp>
        <p:nvSpPr>
          <p:cNvPr id="8" name="Content Placeholder 7">
            <a:extLst>
              <a:ext uri="{FF2B5EF4-FFF2-40B4-BE49-F238E27FC236}">
                <a16:creationId xmlns:a16="http://schemas.microsoft.com/office/drawing/2014/main" id="{CBD9D057-BF52-4D0E-A042-6526C44EEDC9}"/>
              </a:ext>
            </a:extLst>
          </p:cNvPr>
          <p:cNvSpPr>
            <a:spLocks noGrp="1"/>
          </p:cNvSpPr>
          <p:nvPr>
            <p:ph sz="half" idx="1"/>
          </p:nvPr>
        </p:nvSpPr>
        <p:spPr>
          <a:xfrm>
            <a:off x="2170829" y="2133600"/>
            <a:ext cx="5989760" cy="3663351"/>
          </a:xfrm>
        </p:spPr>
        <p:txBody>
          <a:bodyPr>
            <a:normAutofit/>
          </a:bodyPr>
          <a:lstStyle/>
          <a:p>
            <a:pPr>
              <a:lnSpc>
                <a:spcPct val="110000"/>
              </a:lnSpc>
            </a:pPr>
            <a:r>
              <a:rPr lang="en-US" sz="2400" dirty="0">
                <a:solidFill>
                  <a:schemeClr val="tx1"/>
                </a:solidFill>
              </a:rPr>
              <a:t>Her Ladyship Justice Sophia A. B. Akuffo (</a:t>
            </a:r>
            <a:r>
              <a:rPr lang="en-US" sz="2400" dirty="0" err="1">
                <a:solidFill>
                  <a:schemeClr val="tx1"/>
                </a:solidFill>
              </a:rPr>
              <a:t>Rtd</a:t>
            </a:r>
            <a:r>
              <a:rPr lang="en-US" sz="2400" dirty="0">
                <a:solidFill>
                  <a:schemeClr val="tx1"/>
                </a:solidFill>
              </a:rPr>
              <a:t>.)</a:t>
            </a:r>
          </a:p>
          <a:p>
            <a:pPr>
              <a:lnSpc>
                <a:spcPct val="170000"/>
              </a:lnSpc>
            </a:pPr>
            <a:r>
              <a:rPr lang="en-US" sz="2400" dirty="0">
                <a:solidFill>
                  <a:schemeClr val="tx1"/>
                </a:solidFill>
              </a:rPr>
              <a:t>Most Rev. Justice </a:t>
            </a:r>
            <a:r>
              <a:rPr lang="en-US" sz="2400" dirty="0" err="1">
                <a:solidFill>
                  <a:schemeClr val="tx1"/>
                </a:solidFill>
              </a:rPr>
              <a:t>Ofei</a:t>
            </a:r>
            <a:r>
              <a:rPr lang="en-US" sz="2400" dirty="0">
                <a:solidFill>
                  <a:schemeClr val="tx1"/>
                </a:solidFill>
              </a:rPr>
              <a:t> </a:t>
            </a:r>
            <a:r>
              <a:rPr lang="en-US" sz="2400" dirty="0" err="1">
                <a:solidFill>
                  <a:schemeClr val="tx1"/>
                </a:solidFill>
              </a:rPr>
              <a:t>Akrofi</a:t>
            </a:r>
            <a:endParaRPr lang="en-US" sz="2400" dirty="0">
              <a:solidFill>
                <a:schemeClr val="tx1"/>
              </a:solidFill>
            </a:endParaRPr>
          </a:p>
          <a:p>
            <a:pPr>
              <a:lnSpc>
                <a:spcPct val="170000"/>
              </a:lnSpc>
            </a:pPr>
            <a:r>
              <a:rPr lang="en-US" sz="2400" dirty="0">
                <a:solidFill>
                  <a:schemeClr val="tx1"/>
                </a:solidFill>
              </a:rPr>
              <a:t>Mrs. Elsie Addo </a:t>
            </a:r>
            <a:r>
              <a:rPr lang="en-US" sz="2400" dirty="0" err="1">
                <a:solidFill>
                  <a:schemeClr val="tx1"/>
                </a:solidFill>
              </a:rPr>
              <a:t>Awadzi</a:t>
            </a:r>
            <a:endParaRPr lang="en-US" sz="2400" dirty="0">
              <a:solidFill>
                <a:schemeClr val="tx1"/>
              </a:solidFill>
            </a:endParaRPr>
          </a:p>
          <a:p>
            <a:pPr algn="just">
              <a:lnSpc>
                <a:spcPct val="170000"/>
              </a:lnSpc>
            </a:pPr>
            <a:r>
              <a:rPr lang="en-US" sz="2400" dirty="0">
                <a:solidFill>
                  <a:schemeClr val="tx1"/>
                </a:solidFill>
              </a:rPr>
              <a:t>Mr. Jude Kofi </a:t>
            </a:r>
            <a:r>
              <a:rPr lang="en-US" sz="2400" dirty="0" err="1">
                <a:solidFill>
                  <a:schemeClr val="tx1"/>
                </a:solidFill>
              </a:rPr>
              <a:t>Bucknor</a:t>
            </a:r>
            <a:endParaRPr lang="en-US" sz="2400" dirty="0">
              <a:solidFill>
                <a:schemeClr val="tx1"/>
              </a:solidFill>
            </a:endParaRPr>
          </a:p>
          <a:p>
            <a:pPr marL="0" indent="0" algn="ctr">
              <a:buNone/>
            </a:pPr>
            <a:endParaRPr lang="en-US" sz="2400" dirty="0">
              <a:solidFill>
                <a:schemeClr val="tx1"/>
              </a:solidFill>
            </a:endParaRPr>
          </a:p>
        </p:txBody>
      </p:sp>
      <p:sp>
        <p:nvSpPr>
          <p:cNvPr id="9" name="Content Placeholder 8">
            <a:extLst>
              <a:ext uri="{FF2B5EF4-FFF2-40B4-BE49-F238E27FC236}">
                <a16:creationId xmlns:a16="http://schemas.microsoft.com/office/drawing/2014/main" id="{79880F15-F993-48D2-B797-FDEF683B327C}"/>
              </a:ext>
            </a:extLst>
          </p:cNvPr>
          <p:cNvSpPr>
            <a:spLocks noGrp="1"/>
          </p:cNvSpPr>
          <p:nvPr>
            <p:ph sz="half" idx="2"/>
          </p:nvPr>
        </p:nvSpPr>
        <p:spPr>
          <a:xfrm>
            <a:off x="8160589" y="2133600"/>
            <a:ext cx="3344021" cy="3663351"/>
          </a:xfrm>
        </p:spPr>
        <p:txBody>
          <a:bodyPr>
            <a:normAutofit/>
          </a:bodyPr>
          <a:lstStyle/>
          <a:p>
            <a:r>
              <a:rPr lang="en-US" sz="2400" dirty="0">
                <a:solidFill>
                  <a:schemeClr val="tx1"/>
                </a:solidFill>
              </a:rPr>
              <a:t>Chairperson</a:t>
            </a:r>
          </a:p>
          <a:p>
            <a:pPr>
              <a:lnSpc>
                <a:spcPct val="150000"/>
              </a:lnSpc>
            </a:pPr>
            <a:endParaRPr lang="en-GH" sz="2400" dirty="0">
              <a:solidFill>
                <a:schemeClr val="tx1"/>
              </a:solidFill>
            </a:endParaRPr>
          </a:p>
          <a:p>
            <a:r>
              <a:rPr lang="en-US" sz="2400" dirty="0">
                <a:solidFill>
                  <a:schemeClr val="tx1"/>
                </a:solidFill>
              </a:rPr>
              <a:t>Trustee</a:t>
            </a:r>
            <a:endParaRPr lang="en-GH" sz="2400" dirty="0">
              <a:solidFill>
                <a:schemeClr val="tx1"/>
              </a:solidFill>
            </a:endParaRPr>
          </a:p>
          <a:p>
            <a:pPr>
              <a:lnSpc>
                <a:spcPct val="170000"/>
              </a:lnSpc>
            </a:pPr>
            <a:r>
              <a:rPr lang="en-US" sz="2400" dirty="0">
                <a:solidFill>
                  <a:schemeClr val="tx1"/>
                </a:solidFill>
              </a:rPr>
              <a:t>Trustee</a:t>
            </a:r>
            <a:endParaRPr lang="en-GH" sz="2400" dirty="0">
              <a:solidFill>
                <a:schemeClr val="tx1"/>
              </a:solidFill>
            </a:endParaRPr>
          </a:p>
          <a:p>
            <a:pPr>
              <a:lnSpc>
                <a:spcPct val="170000"/>
              </a:lnSpc>
            </a:pPr>
            <a:r>
              <a:rPr lang="en-US" sz="2400" dirty="0">
                <a:solidFill>
                  <a:schemeClr val="tx1"/>
                </a:solidFill>
              </a:rPr>
              <a:t>Trustee</a:t>
            </a:r>
          </a:p>
        </p:txBody>
      </p:sp>
    </p:spTree>
    <p:extLst>
      <p:ext uri="{BB962C8B-B14F-4D97-AF65-F5344CB8AC3E}">
        <p14:creationId xmlns:p14="http://schemas.microsoft.com/office/powerpoint/2010/main" val="259739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C7A67-DC2D-4D7C-B4E1-7F87BF226A1E}"/>
              </a:ext>
            </a:extLst>
          </p:cNvPr>
          <p:cNvSpPr>
            <a:spLocks noGrp="1"/>
          </p:cNvSpPr>
          <p:nvPr>
            <p:ph type="title"/>
          </p:nvPr>
        </p:nvSpPr>
        <p:spPr/>
        <p:txBody>
          <a:bodyPr>
            <a:normAutofit/>
          </a:bodyPr>
          <a:lstStyle/>
          <a:p>
            <a:pPr algn="ctr"/>
            <a:r>
              <a:rPr lang="x-none" sz="4000" b="1" dirty="0">
                <a:solidFill>
                  <a:schemeClr val="tx1"/>
                </a:solidFill>
                <a:latin typeface="+mj-lt"/>
                <a:ea typeface="Calibri" panose="020F0502020204030204" pitchFamily="34" charset="0"/>
                <a:cs typeface="Times New Roman" panose="02020603050405020304" pitchFamily="18" charset="0"/>
              </a:rPr>
              <a:t>BOARD OF TRUSTEES</a:t>
            </a:r>
            <a:r>
              <a:rPr lang="en-US" sz="4000" b="1" dirty="0">
                <a:solidFill>
                  <a:schemeClr val="tx1"/>
                </a:solidFill>
                <a:latin typeface="+mj-lt"/>
                <a:ea typeface="Calibri" panose="020F0502020204030204" pitchFamily="34" charset="0"/>
                <a:cs typeface="Times New Roman" panose="02020603050405020304" pitchFamily="18" charset="0"/>
              </a:rPr>
              <a:t> </a:t>
            </a:r>
            <a:r>
              <a:rPr lang="en-US" sz="2400" b="1" dirty="0">
                <a:solidFill>
                  <a:schemeClr val="tx1"/>
                </a:solidFill>
                <a:latin typeface="+mj-lt"/>
                <a:ea typeface="Calibri" panose="020F0502020204030204" pitchFamily="34" charset="0"/>
                <a:cs typeface="Times New Roman" panose="02020603050405020304" pitchFamily="18" charset="0"/>
              </a:rPr>
              <a:t>(CON’T)</a:t>
            </a:r>
            <a:endParaRPr lang="en-US" sz="4000" dirty="0">
              <a:solidFill>
                <a:schemeClr val="tx1"/>
              </a:solidFill>
            </a:endParaRPr>
          </a:p>
        </p:txBody>
      </p:sp>
      <p:sp>
        <p:nvSpPr>
          <p:cNvPr id="3" name="Content Placeholder 2">
            <a:extLst>
              <a:ext uri="{FF2B5EF4-FFF2-40B4-BE49-F238E27FC236}">
                <a16:creationId xmlns:a16="http://schemas.microsoft.com/office/drawing/2014/main" id="{B4856CDC-E63D-496A-9D5D-67A9AC4BDC40}"/>
              </a:ext>
            </a:extLst>
          </p:cNvPr>
          <p:cNvSpPr>
            <a:spLocks noGrp="1"/>
          </p:cNvSpPr>
          <p:nvPr>
            <p:ph sz="half" idx="1"/>
          </p:nvPr>
        </p:nvSpPr>
        <p:spPr>
          <a:xfrm>
            <a:off x="1965278" y="2133600"/>
            <a:ext cx="4937798" cy="3777622"/>
          </a:xfrm>
        </p:spPr>
        <p:txBody>
          <a:bodyPr/>
          <a:lstStyle/>
          <a:p>
            <a:pPr>
              <a:lnSpc>
                <a:spcPct val="170000"/>
              </a:lnSpc>
            </a:pPr>
            <a:r>
              <a:rPr lang="en-US" sz="2400" dirty="0">
                <a:solidFill>
                  <a:schemeClr val="tx1"/>
                </a:solidFill>
              </a:rPr>
              <a:t>Hon. Mrs. </a:t>
            </a:r>
            <a:r>
              <a:rPr lang="en-US" sz="2400" dirty="0" err="1">
                <a:solidFill>
                  <a:schemeClr val="tx1"/>
                </a:solidFill>
              </a:rPr>
              <a:t>Gifty</a:t>
            </a:r>
            <a:r>
              <a:rPr lang="en-US" sz="2400" dirty="0">
                <a:solidFill>
                  <a:schemeClr val="tx1"/>
                </a:solidFill>
              </a:rPr>
              <a:t> </a:t>
            </a:r>
            <a:r>
              <a:rPr lang="en-US" sz="2400" dirty="0" err="1">
                <a:solidFill>
                  <a:schemeClr val="tx1"/>
                </a:solidFill>
              </a:rPr>
              <a:t>Affenyi-Dadzie</a:t>
            </a:r>
            <a:endParaRPr lang="en-US" sz="2400" dirty="0">
              <a:solidFill>
                <a:schemeClr val="tx1"/>
              </a:solidFill>
            </a:endParaRPr>
          </a:p>
          <a:p>
            <a:pPr>
              <a:lnSpc>
                <a:spcPct val="170000"/>
              </a:lnSpc>
            </a:pPr>
            <a:r>
              <a:rPr lang="en-US" sz="2400" dirty="0">
                <a:solidFill>
                  <a:schemeClr val="tx1"/>
                </a:solidFill>
              </a:rPr>
              <a:t>Dr. Ernest Ofori Sarpong</a:t>
            </a:r>
          </a:p>
          <a:p>
            <a:pPr>
              <a:lnSpc>
                <a:spcPct val="170000"/>
              </a:lnSpc>
            </a:pPr>
            <a:r>
              <a:rPr lang="en-US" sz="2400" dirty="0">
                <a:solidFill>
                  <a:schemeClr val="tx1"/>
                </a:solidFill>
              </a:rPr>
              <a:t>Dr. Abdul-</a:t>
            </a:r>
            <a:r>
              <a:rPr lang="en-US" sz="2400" dirty="0" err="1">
                <a:solidFill>
                  <a:schemeClr val="tx1"/>
                </a:solidFill>
              </a:rPr>
              <a:t>Samed</a:t>
            </a:r>
            <a:r>
              <a:rPr lang="en-US" sz="2400" dirty="0">
                <a:solidFill>
                  <a:schemeClr val="tx1"/>
                </a:solidFill>
              </a:rPr>
              <a:t> </a:t>
            </a:r>
            <a:r>
              <a:rPr lang="en-US" sz="2400" dirty="0" err="1">
                <a:solidFill>
                  <a:schemeClr val="tx1"/>
                </a:solidFill>
              </a:rPr>
              <a:t>Tanko</a:t>
            </a:r>
            <a:endParaRPr lang="en-US" sz="2400" dirty="0">
              <a:solidFill>
                <a:schemeClr val="tx1"/>
              </a:solidFill>
            </a:endParaRPr>
          </a:p>
          <a:p>
            <a:pPr>
              <a:lnSpc>
                <a:spcPct val="170000"/>
              </a:lnSpc>
            </a:pPr>
            <a:r>
              <a:rPr lang="en-US" sz="2400" dirty="0">
                <a:solidFill>
                  <a:schemeClr val="tx1"/>
                </a:solidFill>
              </a:rPr>
              <a:t>Dr. William Collins </a:t>
            </a:r>
            <a:r>
              <a:rPr lang="en-US" sz="2400" dirty="0" err="1">
                <a:solidFill>
                  <a:schemeClr val="tx1"/>
                </a:solidFill>
              </a:rPr>
              <a:t>Asare</a:t>
            </a:r>
            <a:endParaRPr lang="en-US" sz="2400" dirty="0">
              <a:solidFill>
                <a:schemeClr val="tx1"/>
              </a:solidFill>
            </a:endParaRPr>
          </a:p>
          <a:p>
            <a:endParaRPr lang="en-US" dirty="0">
              <a:solidFill>
                <a:schemeClr val="tx1"/>
              </a:solidFill>
            </a:endParaRPr>
          </a:p>
        </p:txBody>
      </p:sp>
      <p:sp>
        <p:nvSpPr>
          <p:cNvPr id="4" name="Content Placeholder 3">
            <a:extLst>
              <a:ext uri="{FF2B5EF4-FFF2-40B4-BE49-F238E27FC236}">
                <a16:creationId xmlns:a16="http://schemas.microsoft.com/office/drawing/2014/main" id="{87A7A84D-DB90-467E-842C-076CBFBF35E4}"/>
              </a:ext>
            </a:extLst>
          </p:cNvPr>
          <p:cNvSpPr>
            <a:spLocks noGrp="1"/>
          </p:cNvSpPr>
          <p:nvPr>
            <p:ph sz="half" idx="2"/>
          </p:nvPr>
        </p:nvSpPr>
        <p:spPr/>
        <p:txBody>
          <a:bodyPr/>
          <a:lstStyle/>
          <a:p>
            <a:pPr>
              <a:lnSpc>
                <a:spcPct val="170000"/>
              </a:lnSpc>
            </a:pPr>
            <a:r>
              <a:rPr lang="en-US" sz="2400" dirty="0">
                <a:solidFill>
                  <a:schemeClr val="tx1"/>
                </a:solidFill>
              </a:rPr>
              <a:t>Trustee</a:t>
            </a:r>
            <a:endParaRPr lang="en-GH" sz="2400" dirty="0">
              <a:solidFill>
                <a:schemeClr val="tx1"/>
              </a:solidFill>
            </a:endParaRPr>
          </a:p>
          <a:p>
            <a:pPr>
              <a:lnSpc>
                <a:spcPct val="170000"/>
              </a:lnSpc>
            </a:pPr>
            <a:r>
              <a:rPr lang="en-US" sz="2400" dirty="0">
                <a:solidFill>
                  <a:schemeClr val="tx1"/>
                </a:solidFill>
              </a:rPr>
              <a:t>Trustee</a:t>
            </a:r>
            <a:endParaRPr lang="en-GH" sz="2400" dirty="0">
              <a:solidFill>
                <a:schemeClr val="tx1"/>
              </a:solidFill>
            </a:endParaRPr>
          </a:p>
          <a:p>
            <a:pPr>
              <a:lnSpc>
                <a:spcPct val="170000"/>
              </a:lnSpc>
            </a:pPr>
            <a:r>
              <a:rPr lang="en-US" sz="2400" dirty="0">
                <a:solidFill>
                  <a:schemeClr val="tx1"/>
                </a:solidFill>
              </a:rPr>
              <a:t>Trustee</a:t>
            </a:r>
            <a:endParaRPr lang="en-GH" sz="2400" dirty="0">
              <a:solidFill>
                <a:schemeClr val="tx1"/>
              </a:solidFill>
            </a:endParaRPr>
          </a:p>
          <a:p>
            <a:r>
              <a:rPr lang="en-US" sz="2400" dirty="0">
                <a:solidFill>
                  <a:schemeClr val="tx1"/>
                </a:solidFill>
              </a:rPr>
              <a:t>Administrator &amp; Secretary to the Board</a:t>
            </a:r>
            <a:endParaRPr lang="en-GH" sz="2400"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117247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903A8-1EBE-45B1-A9B5-BADC1912A433}"/>
              </a:ext>
            </a:extLst>
          </p:cNvPr>
          <p:cNvSpPr>
            <a:spLocks noGrp="1"/>
          </p:cNvSpPr>
          <p:nvPr>
            <p:ph type="title"/>
          </p:nvPr>
        </p:nvSpPr>
        <p:spPr/>
        <p:txBody>
          <a:bodyPr>
            <a:normAutofit/>
          </a:bodyPr>
          <a:lstStyle/>
          <a:p>
            <a:pPr algn="ctr"/>
            <a:r>
              <a:rPr lang="en-US" sz="4000" b="1" dirty="0">
                <a:solidFill>
                  <a:schemeClr val="tx1"/>
                </a:solidFill>
              </a:rPr>
              <a:t>SOURCES OF FUNDS</a:t>
            </a:r>
          </a:p>
        </p:txBody>
      </p:sp>
      <p:sp>
        <p:nvSpPr>
          <p:cNvPr id="3" name="Content Placeholder 2">
            <a:extLst>
              <a:ext uri="{FF2B5EF4-FFF2-40B4-BE49-F238E27FC236}">
                <a16:creationId xmlns:a16="http://schemas.microsoft.com/office/drawing/2014/main" id="{B3D4680E-2D05-4A2E-AFEB-79D9F2B86EB9}"/>
              </a:ext>
            </a:extLst>
          </p:cNvPr>
          <p:cNvSpPr>
            <a:spLocks noGrp="1"/>
          </p:cNvSpPr>
          <p:nvPr>
            <p:ph idx="1"/>
          </p:nvPr>
        </p:nvSpPr>
        <p:spPr>
          <a:xfrm>
            <a:off x="1951630" y="1610436"/>
            <a:ext cx="9552982" cy="4300786"/>
          </a:xfrm>
        </p:spPr>
        <p:txBody>
          <a:bodyPr>
            <a:normAutofit fontScale="92500" lnSpcReduction="20000"/>
          </a:bodyPr>
          <a:lstStyle/>
          <a:p>
            <a:pPr marL="0" indent="0">
              <a:buNone/>
            </a:pPr>
            <a:r>
              <a:rPr lang="en-US" sz="2600" b="1" dirty="0">
                <a:solidFill>
                  <a:schemeClr val="tx1"/>
                </a:solidFill>
              </a:rPr>
              <a:t>Donations</a:t>
            </a:r>
            <a:r>
              <a:rPr lang="en-US" sz="2600" dirty="0">
                <a:solidFill>
                  <a:schemeClr val="tx1"/>
                </a:solidFill>
              </a:rPr>
              <a:t> from:</a:t>
            </a:r>
          </a:p>
          <a:p>
            <a:pPr lvl="1"/>
            <a:r>
              <a:rPr lang="en-US" sz="2600" dirty="0">
                <a:solidFill>
                  <a:schemeClr val="tx1"/>
                </a:solidFill>
              </a:rPr>
              <a:t>General public</a:t>
            </a:r>
          </a:p>
          <a:p>
            <a:pPr lvl="1"/>
            <a:r>
              <a:rPr lang="en-US" sz="2600" dirty="0">
                <a:solidFill>
                  <a:schemeClr val="tx1"/>
                </a:solidFill>
              </a:rPr>
              <a:t>Corporate Bodies (public, private)</a:t>
            </a:r>
          </a:p>
          <a:p>
            <a:pPr lvl="1"/>
            <a:r>
              <a:rPr lang="en-US" sz="2600" dirty="0">
                <a:solidFill>
                  <a:schemeClr val="tx1"/>
                </a:solidFill>
              </a:rPr>
              <a:t>Religious Organizations</a:t>
            </a:r>
          </a:p>
          <a:p>
            <a:pPr lvl="1"/>
            <a:r>
              <a:rPr lang="en-US" sz="2600" dirty="0">
                <a:solidFill>
                  <a:schemeClr val="tx1"/>
                </a:solidFill>
              </a:rPr>
              <a:t>Civil Society Organizations</a:t>
            </a:r>
          </a:p>
          <a:p>
            <a:pPr lvl="1"/>
            <a:r>
              <a:rPr lang="en-US" sz="2600" dirty="0">
                <a:solidFill>
                  <a:schemeClr val="tx1"/>
                </a:solidFill>
              </a:rPr>
              <a:t>Other Social Groups</a:t>
            </a:r>
          </a:p>
          <a:p>
            <a:pPr lvl="1"/>
            <a:r>
              <a:rPr lang="en-US" sz="2600" dirty="0">
                <a:solidFill>
                  <a:schemeClr val="tx1"/>
                </a:solidFill>
              </a:rPr>
              <a:t>Well-meaning Individuals</a:t>
            </a:r>
          </a:p>
          <a:p>
            <a:pPr lvl="1"/>
            <a:endParaRPr lang="en-US" sz="2600" dirty="0">
              <a:solidFill>
                <a:schemeClr val="tx1"/>
              </a:solidFill>
            </a:endParaRPr>
          </a:p>
          <a:p>
            <a:pPr marL="57150" indent="0">
              <a:buNone/>
            </a:pPr>
            <a:r>
              <a:rPr lang="en-US" sz="2600" dirty="0">
                <a:solidFill>
                  <a:schemeClr val="tx1"/>
                </a:solidFill>
              </a:rPr>
              <a:t>This precludes receipt of any GoG funds unless specifically authorized.</a:t>
            </a:r>
          </a:p>
          <a:p>
            <a:pPr lvl="1"/>
            <a:endParaRPr lang="en-US" sz="2400" dirty="0">
              <a:solidFill>
                <a:schemeClr val="tx1"/>
              </a:solidFill>
            </a:endParaRPr>
          </a:p>
        </p:txBody>
      </p:sp>
    </p:spTree>
    <p:extLst>
      <p:ext uri="{BB962C8B-B14F-4D97-AF65-F5344CB8AC3E}">
        <p14:creationId xmlns:p14="http://schemas.microsoft.com/office/powerpoint/2010/main" val="97484482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8815</TotalTime>
  <Words>2960</Words>
  <Application>Microsoft Office PowerPoint</Application>
  <PresentationFormat>Widescreen</PresentationFormat>
  <Paragraphs>286</Paragraphs>
  <Slides>47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Century Gothic</vt:lpstr>
      <vt:lpstr>Wingdings</vt:lpstr>
      <vt:lpstr>Wingdings 2</vt:lpstr>
      <vt:lpstr>Wingdings 3</vt:lpstr>
      <vt:lpstr>Wisp</vt:lpstr>
      <vt:lpstr>COVID-19 NATIONAL TRUST FUND</vt:lpstr>
      <vt:lpstr>OUTLINE </vt:lpstr>
      <vt:lpstr>OUTLINE (CON’T)</vt:lpstr>
      <vt:lpstr>INTRODUCTION</vt:lpstr>
      <vt:lpstr>PURPOSE OF TRUST FUND</vt:lpstr>
      <vt:lpstr>MANDATE </vt:lpstr>
      <vt:lpstr>BOARD OF TRUSTEES</vt:lpstr>
      <vt:lpstr>BOARD OF TRUSTEES (CON’T)</vt:lpstr>
      <vt:lpstr>SOURCES OF FUNDS</vt:lpstr>
      <vt:lpstr>DONATIONS RECEIVED</vt:lpstr>
      <vt:lpstr>IN-KIND DONATIONS</vt:lpstr>
      <vt:lpstr>IN-KIND DONATIONS (CON’T)</vt:lpstr>
      <vt:lpstr>IN-KIND DONATIONS (CON’T)</vt:lpstr>
      <vt:lpstr>IN-KIND DONATIONS (CON’T)</vt:lpstr>
      <vt:lpstr>FUNDS DISBURSED</vt:lpstr>
      <vt:lpstr>PROJECT ACTIVITIES : 2020</vt:lpstr>
      <vt:lpstr>PROJECT ACTIVITIES : 2020 (CON’T)</vt:lpstr>
      <vt:lpstr>PROJECT ACTIVITIES : 2020 (CON’T)</vt:lpstr>
      <vt:lpstr>PROJECT ACTIVITIES : 2020 (CON’T)</vt:lpstr>
      <vt:lpstr>PROJECT ACTIVITIES : 2020 (CON’T)</vt:lpstr>
      <vt:lpstr>PROJECT ACTIVITIES : 2020 (CON’T)</vt:lpstr>
      <vt:lpstr>PROJECT ACTIVITIES : 2020 (CON’T)</vt:lpstr>
      <vt:lpstr>PROJECT ACTIVITIES : 2021</vt:lpstr>
      <vt:lpstr>PROJECT ACTIVITIES : 2021 (CON’T)</vt:lpstr>
      <vt:lpstr>PROJECT ACTIVITIES : 2021 (CON’T)</vt:lpstr>
      <vt:lpstr>PROJECT ACTIVITIES : 2021 (CON’T)</vt:lpstr>
      <vt:lpstr>PROJECT ACTIVITIES : 2022</vt:lpstr>
      <vt:lpstr>OTHER ACTIVITIES</vt:lpstr>
      <vt:lpstr>OTHER ACTIVITIES (CON’T)</vt:lpstr>
      <vt:lpstr>COMMITMENT : 2022</vt:lpstr>
      <vt:lpstr>CURRENT BALANCE</vt:lpstr>
      <vt:lpstr>ACCOUNTABILITY</vt:lpstr>
      <vt:lpstr>ACCOUNTABILITY (CON’T)</vt:lpstr>
      <vt:lpstr>ACCOUNTABILITY (CON’T)</vt:lpstr>
      <vt:lpstr>ACCOUNTABILITY (CON’T)</vt:lpstr>
      <vt:lpstr>ACCOUNTABILITY (CON’T)</vt:lpstr>
      <vt:lpstr>KEY ACHIEVEMENTS</vt:lpstr>
      <vt:lpstr>KEY ACHIEVEMENTS (CON’T)</vt:lpstr>
      <vt:lpstr>KEY ACHIEVEMENTS (CON’T)</vt:lpstr>
      <vt:lpstr>KEY ACHIEVEMENTS (CON’T)</vt:lpstr>
      <vt:lpstr>KEY ACHIEVEMENTS (CON’T)</vt:lpstr>
      <vt:lpstr>KEY ACHIEVEMENTS (CON’T)</vt:lpstr>
      <vt:lpstr>KEY ACHIEVEMENTS (CON’T)</vt:lpstr>
      <vt:lpstr>CHALLENGE</vt:lpstr>
      <vt:lpstr>WAY FORWARD</vt:lpstr>
      <vt:lpstr>CONCLUSION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NATIONAL TRUST FUND</dc:title>
  <dc:creator>User</dc:creator>
  <cp:lastModifiedBy>Covid19 Fund</cp:lastModifiedBy>
  <cp:revision>367</cp:revision>
  <cp:lastPrinted>2022-07-19T14:18:48Z</cp:lastPrinted>
  <dcterms:created xsi:type="dcterms:W3CDTF">2020-11-03T13:27:42Z</dcterms:created>
  <dcterms:modified xsi:type="dcterms:W3CDTF">2022-07-20T15:52:29Z</dcterms:modified>
</cp:coreProperties>
</file>